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256" r:id="rId2"/>
    <p:sldId id="258" r:id="rId3"/>
    <p:sldId id="257" r:id="rId4"/>
    <p:sldId id="260" r:id="rId5"/>
    <p:sldId id="267" r:id="rId6"/>
    <p:sldId id="268" r:id="rId7"/>
    <p:sldId id="259" r:id="rId8"/>
    <p:sldId id="266" r:id="rId9"/>
    <p:sldId id="270" r:id="rId10"/>
    <p:sldId id="269" r:id="rId11"/>
    <p:sldId id="271" r:id="rId12"/>
    <p:sldId id="272" r:id="rId13"/>
    <p:sldId id="273" r:id="rId14"/>
    <p:sldId id="275" r:id="rId15"/>
    <p:sldId id="301" r:id="rId16"/>
    <p:sldId id="278" r:id="rId17"/>
    <p:sldId id="279" r:id="rId18"/>
    <p:sldId id="280" r:id="rId19"/>
    <p:sldId id="281" r:id="rId20"/>
    <p:sldId id="282" r:id="rId21"/>
    <p:sldId id="297" r:id="rId22"/>
    <p:sldId id="302" r:id="rId23"/>
    <p:sldId id="277" r:id="rId24"/>
    <p:sldId id="274" r:id="rId25"/>
    <p:sldId id="283" r:id="rId26"/>
    <p:sldId id="286" r:id="rId27"/>
    <p:sldId id="287" r:id="rId28"/>
    <p:sldId id="288" r:id="rId29"/>
    <p:sldId id="284" r:id="rId30"/>
    <p:sldId id="294" r:id="rId31"/>
    <p:sldId id="289" r:id="rId32"/>
    <p:sldId id="290" r:id="rId33"/>
    <p:sldId id="291" r:id="rId34"/>
    <p:sldId id="295" r:id="rId35"/>
    <p:sldId id="298" r:id="rId36"/>
    <p:sldId id="296" r:id="rId37"/>
    <p:sldId id="299" r:id="rId38"/>
    <p:sldId id="261" r:id="rId39"/>
    <p:sldId id="263" r:id="rId40"/>
    <p:sldId id="262" r:id="rId41"/>
    <p:sldId id="264" r:id="rId42"/>
    <p:sldId id="265" r:id="rId43"/>
    <p:sldId id="293" r:id="rId44"/>
    <p:sldId id="303" r:id="rId45"/>
    <p:sldId id="304" r:id="rId46"/>
    <p:sldId id="30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0000"/>
    <a:srgbClr val="0070C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17"/>
    <p:restoredTop sz="80935"/>
  </p:normalViewPr>
  <p:slideViewPr>
    <p:cSldViewPr snapToGrid="0">
      <p:cViewPr varScale="1">
        <p:scale>
          <a:sx n="92" d="100"/>
          <a:sy n="92" d="100"/>
        </p:scale>
        <p:origin x="5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2839E-DC31-074F-A9DA-BC644D87860C}" type="datetimeFigureOut">
              <a:rPr lang="en-CH" smtClean="0"/>
              <a:t>02.05.23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D2E1A-0941-C54D-85C6-A6339849834A}" type="slidenum">
              <a:rPr lang="en-CH" smtClean="0"/>
              <a:t>‹#›</a:t>
            </a:fld>
            <a:endParaRPr lang="en-CH"/>
          </a:p>
        </p:txBody>
      </p:sp>
    </p:spTree>
    <p:extLst>
      <p:ext uri="{BB962C8B-B14F-4D97-AF65-F5344CB8AC3E}">
        <p14:creationId xmlns:p14="http://schemas.microsoft.com/office/powerpoint/2010/main" val="1687107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t>
            </a:r>
            <a:r>
              <a:rPr lang="en-CH" dirty="0"/>
              <a:t>ntegrative levels of organization: individuals &gt; populations&gt;communities</a:t>
            </a:r>
          </a:p>
        </p:txBody>
      </p:sp>
      <p:sp>
        <p:nvSpPr>
          <p:cNvPr id="4" name="Slide Number Placeholder 3"/>
          <p:cNvSpPr>
            <a:spLocks noGrp="1"/>
          </p:cNvSpPr>
          <p:nvPr>
            <p:ph type="sldNum" sz="quarter" idx="5"/>
          </p:nvPr>
        </p:nvSpPr>
        <p:spPr/>
        <p:txBody>
          <a:bodyPr/>
          <a:lstStyle/>
          <a:p>
            <a:fld id="{7CAD2E1A-0941-C54D-85C6-A6339849834A}" type="slidenum">
              <a:rPr lang="en-CH" smtClean="0"/>
              <a:t>6</a:t>
            </a:fld>
            <a:endParaRPr lang="en-CH"/>
          </a:p>
        </p:txBody>
      </p:sp>
    </p:spTree>
    <p:extLst>
      <p:ext uri="{BB962C8B-B14F-4D97-AF65-F5344CB8AC3E}">
        <p14:creationId xmlns:p14="http://schemas.microsoft.com/office/powerpoint/2010/main" val="2686187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384743"/>
                </a:solidFill>
                <a:effectLst/>
                <a:latin typeface="Open Sans" panose="020B0606030504020204" pitchFamily="34" charset="0"/>
              </a:rPr>
              <a:t>Ordination and classification (or clustering) are the two main classes of multivariate methods that community ecologists employ. To some degree, these two approaches are complementary. Classification, or putting samples into (perhaps hierarchical) classes, is often useful when one wishes to assign names to, or to map, ecological communities. However, given the continuous nature of communities, ordination can be considered a more natural approach. </a:t>
            </a:r>
            <a:r>
              <a:rPr lang="en-GB" b="1" i="0" u="none" strike="noStrike" dirty="0">
                <a:solidFill>
                  <a:srgbClr val="384743"/>
                </a:solidFill>
                <a:effectLst/>
                <a:latin typeface="Open Sans" panose="020B0606030504020204" pitchFamily="34" charset="0"/>
              </a:rPr>
              <a:t>Ordination aims at arranging samples or species continuously along gradients.</a:t>
            </a:r>
            <a:endParaRPr lang="en-CH" dirty="0"/>
          </a:p>
        </p:txBody>
      </p:sp>
      <p:sp>
        <p:nvSpPr>
          <p:cNvPr id="4" name="Slide Number Placeholder 3"/>
          <p:cNvSpPr>
            <a:spLocks noGrp="1"/>
          </p:cNvSpPr>
          <p:nvPr>
            <p:ph type="sldNum" sz="quarter" idx="5"/>
          </p:nvPr>
        </p:nvSpPr>
        <p:spPr/>
        <p:txBody>
          <a:bodyPr/>
          <a:lstStyle/>
          <a:p>
            <a:fld id="{7CAD2E1A-0941-C54D-85C6-A6339849834A}" type="slidenum">
              <a:rPr lang="en-CH" smtClean="0"/>
              <a:t>29</a:t>
            </a:fld>
            <a:endParaRPr lang="en-CH"/>
          </a:p>
        </p:txBody>
      </p:sp>
    </p:spTree>
    <p:extLst>
      <p:ext uri="{BB962C8B-B14F-4D97-AF65-F5344CB8AC3E}">
        <p14:creationId xmlns:p14="http://schemas.microsoft.com/office/powerpoint/2010/main" val="2197318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u="none" strike="noStrike" dirty="0">
                <a:solidFill>
                  <a:srgbClr val="374151"/>
                </a:solidFill>
                <a:effectLst/>
                <a:latin typeface="Söhne"/>
              </a:rPr>
              <a:t> Relative abundance of all taxa change when only one relative abundance changes. Not spurious but misleading</a:t>
            </a:r>
          </a:p>
        </p:txBody>
      </p:sp>
      <p:sp>
        <p:nvSpPr>
          <p:cNvPr id="4" name="Slide Number Placeholder 3"/>
          <p:cNvSpPr>
            <a:spLocks noGrp="1"/>
          </p:cNvSpPr>
          <p:nvPr>
            <p:ph type="sldNum" sz="quarter" idx="5"/>
          </p:nvPr>
        </p:nvSpPr>
        <p:spPr/>
        <p:txBody>
          <a:bodyPr/>
          <a:lstStyle/>
          <a:p>
            <a:fld id="{7CAD2E1A-0941-C54D-85C6-A6339849834A}" type="slidenum">
              <a:rPr lang="en-CH" smtClean="0"/>
              <a:t>43</a:t>
            </a:fld>
            <a:endParaRPr lang="en-CH"/>
          </a:p>
        </p:txBody>
      </p:sp>
    </p:spTree>
    <p:extLst>
      <p:ext uri="{BB962C8B-B14F-4D97-AF65-F5344CB8AC3E}">
        <p14:creationId xmlns:p14="http://schemas.microsoft.com/office/powerpoint/2010/main" val="2039722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u="none" strike="noStrike" dirty="0">
                <a:solidFill>
                  <a:srgbClr val="374151"/>
                </a:solidFill>
                <a:effectLst/>
                <a:latin typeface="Söhne"/>
              </a:rPr>
              <a:t> Relative abundance of all taxa change when only one relative abundance changes. Not spurious but misleading</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GB" b="0" i="0" u="none" strike="noStrike" dirty="0">
                <a:solidFill>
                  <a:srgbClr val="374151"/>
                </a:solidFill>
                <a:effectLst/>
                <a:latin typeface="Söhne"/>
              </a:rPr>
              <a:t> Biased amplification: The choice of primers used for amplification can affect the representation of different microbial taxa, leading to potential biases in the resulting data. For example, some primer sets may amplify certain bacterial phyla more efficiently than others, leading to an over-representation of those taxa in the sequencing results. The expected count is not just the true proportion multiplied by the sampling intensity, but it is also multiplied by a parameter that we could call detection efficiency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GB" b="0" i="0" u="none" strike="noStrike" dirty="0">
                <a:solidFill>
                  <a:srgbClr val="374151"/>
                </a:solidFill>
                <a:effectLst/>
                <a:latin typeface="Söhne"/>
              </a:rPr>
              <a:t>Copy number</a:t>
            </a:r>
          </a:p>
        </p:txBody>
      </p:sp>
      <p:sp>
        <p:nvSpPr>
          <p:cNvPr id="4" name="Slide Number Placeholder 3"/>
          <p:cNvSpPr>
            <a:spLocks noGrp="1"/>
          </p:cNvSpPr>
          <p:nvPr>
            <p:ph type="sldNum" sz="quarter" idx="5"/>
          </p:nvPr>
        </p:nvSpPr>
        <p:spPr/>
        <p:txBody>
          <a:bodyPr/>
          <a:lstStyle/>
          <a:p>
            <a:fld id="{7CAD2E1A-0941-C54D-85C6-A6339849834A}" type="slidenum">
              <a:rPr lang="en-CH" smtClean="0"/>
              <a:t>44</a:t>
            </a:fld>
            <a:endParaRPr lang="en-CH"/>
          </a:p>
        </p:txBody>
      </p:sp>
    </p:spTree>
    <p:extLst>
      <p:ext uri="{BB962C8B-B14F-4D97-AF65-F5344CB8AC3E}">
        <p14:creationId xmlns:p14="http://schemas.microsoft.com/office/powerpoint/2010/main" val="274984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GB" b="0" i="0" u="none" strike="noStrike" dirty="0">
                <a:solidFill>
                  <a:srgbClr val="374151"/>
                </a:solidFill>
                <a:effectLst/>
                <a:latin typeface="Söhne"/>
              </a:rPr>
              <a:t>4. Limited resolution: The 16S rRNA gene is not highly variable, and different species may have highly similar sequences. As a result, 16S rRNA gene amplicon sequencing may not be able to distinguish between closely related species or strains. </a:t>
            </a:r>
            <a:r>
              <a:rPr lang="en-GB" b="0" i="0" u="none" strike="noStrike" dirty="0">
                <a:solidFill>
                  <a:srgbClr val="374151"/>
                </a:solidFill>
                <a:effectLst/>
                <a:latin typeface="Söhne"/>
                <a:sym typeface="Wingdings" pitchFamily="2" charset="2"/>
              </a:rPr>
              <a:t></a:t>
            </a:r>
            <a:r>
              <a:rPr lang="en-GB" b="0" i="0" u="none" strike="noStrike" dirty="0">
                <a:solidFill>
                  <a:srgbClr val="374151"/>
                </a:solidFill>
                <a:effectLst/>
                <a:latin typeface="Söhne"/>
              </a:rPr>
              <a:t>Inability to capture intra-species variation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374151"/>
                </a:solidFill>
                <a:effectLst/>
                <a:latin typeface="Söhne"/>
              </a:rPr>
              <a:t>5. Lack of functional information: 16S rRNA gene amplicon sequencing provides information about the taxonomic composition of microbial communities but does not provide functional information about the metabolic capabilities of the microorganisms present.</a:t>
            </a:r>
          </a:p>
          <a:p>
            <a:endParaRPr lang="en-CH" dirty="0"/>
          </a:p>
        </p:txBody>
      </p:sp>
      <p:sp>
        <p:nvSpPr>
          <p:cNvPr id="4" name="Slide Number Placeholder 3"/>
          <p:cNvSpPr>
            <a:spLocks noGrp="1"/>
          </p:cNvSpPr>
          <p:nvPr>
            <p:ph type="sldNum" sz="quarter" idx="5"/>
          </p:nvPr>
        </p:nvSpPr>
        <p:spPr/>
        <p:txBody>
          <a:bodyPr/>
          <a:lstStyle/>
          <a:p>
            <a:fld id="{7CAD2E1A-0941-C54D-85C6-A6339849834A}" type="slidenum">
              <a:rPr lang="en-CH" smtClean="0"/>
              <a:t>45</a:t>
            </a:fld>
            <a:endParaRPr lang="en-CH"/>
          </a:p>
        </p:txBody>
      </p:sp>
    </p:spTree>
    <p:extLst>
      <p:ext uri="{BB962C8B-B14F-4D97-AF65-F5344CB8AC3E}">
        <p14:creationId xmlns:p14="http://schemas.microsoft.com/office/powerpoint/2010/main" val="1660827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Any function of p1, p2,</a:t>
            </a:r>
            <a:r>
              <a:rPr lang="fr-FR" baseline="0"/>
              <a:t> … pC is a valid alpha diversity parameter</a:t>
            </a:r>
            <a:endParaRPr lang="fr-FR"/>
          </a:p>
        </p:txBody>
      </p:sp>
      <p:sp>
        <p:nvSpPr>
          <p:cNvPr id="4" name="Espace réservé du numéro de diapositive 3"/>
          <p:cNvSpPr>
            <a:spLocks noGrp="1"/>
          </p:cNvSpPr>
          <p:nvPr>
            <p:ph type="sldNum" sz="quarter" idx="10"/>
          </p:nvPr>
        </p:nvSpPr>
        <p:spPr/>
        <p:txBody>
          <a:bodyPr/>
          <a:lstStyle/>
          <a:p>
            <a:fld id="{EED7C90F-6772-4A1D-9F66-1AC6CF44AFE5}" type="slidenum">
              <a:rPr lang="fr-FR" smtClean="0"/>
              <a:t>46</a:t>
            </a:fld>
            <a:endParaRPr lang="fr-FR"/>
          </a:p>
        </p:txBody>
      </p:sp>
    </p:spTree>
    <p:extLst>
      <p:ext uri="{BB962C8B-B14F-4D97-AF65-F5344CB8AC3E}">
        <p14:creationId xmlns:p14="http://schemas.microsoft.com/office/powerpoint/2010/main" val="300794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One of the best ways, or at least most common ways, to characterize bacterial communities is to use 16S amplicon data. Because it is going to allow us to count the number of individuals from the different species present in a community.</a:t>
            </a:r>
          </a:p>
          <a:p>
            <a:endParaRPr lang="en-CH" dirty="0"/>
          </a:p>
          <a:p>
            <a:r>
              <a:rPr lang="en-CH" dirty="0"/>
              <a:t>Here we have the workflow of how do we analyze 16S amplicon data. It comes from the website astrobiomike.github.org.</a:t>
            </a:r>
          </a:p>
          <a:p>
            <a:endParaRPr lang="en-CH" dirty="0"/>
          </a:p>
          <a:p>
            <a:r>
              <a:rPr lang="en-CH" dirty="0"/>
              <a:t>So far you have already learnt how to use dada2 and obtain the final output of the data2 workflow</a:t>
            </a:r>
          </a:p>
          <a:p>
            <a:endParaRPr lang="en-CH" dirty="0"/>
          </a:p>
        </p:txBody>
      </p:sp>
      <p:sp>
        <p:nvSpPr>
          <p:cNvPr id="4" name="Slide Number Placeholder 3"/>
          <p:cNvSpPr>
            <a:spLocks noGrp="1"/>
          </p:cNvSpPr>
          <p:nvPr>
            <p:ph type="sldNum" sz="quarter" idx="5"/>
          </p:nvPr>
        </p:nvSpPr>
        <p:spPr/>
        <p:txBody>
          <a:bodyPr/>
          <a:lstStyle/>
          <a:p>
            <a:fld id="{7CAD2E1A-0941-C54D-85C6-A6339849834A}" type="slidenum">
              <a:rPr lang="en-CH" smtClean="0"/>
              <a:t>7</a:t>
            </a:fld>
            <a:endParaRPr lang="en-CH"/>
          </a:p>
        </p:txBody>
      </p:sp>
    </p:spTree>
    <p:extLst>
      <p:ext uri="{BB962C8B-B14F-4D97-AF65-F5344CB8AC3E}">
        <p14:creationId xmlns:p14="http://schemas.microsoft.com/office/powerpoint/2010/main" val="3748775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main characteristic of 16S amplicon data is that we have access to count data and not absolute abundances. The true abundances in an environment suffers different technical pitfalls:</a:t>
            </a:r>
          </a:p>
          <a:p>
            <a:pPr marL="171450" indent="-171450">
              <a:buFontTx/>
              <a:buChar char="-"/>
            </a:pPr>
            <a:r>
              <a:rPr lang="en-GB" dirty="0"/>
              <a:t>T</a:t>
            </a:r>
            <a:r>
              <a:rPr lang="en-CH" dirty="0"/>
              <a:t>he sample is not always representative of the environment, it’s a subselection</a:t>
            </a:r>
          </a:p>
          <a:p>
            <a:pPr marL="171450" indent="-171450">
              <a:buFontTx/>
              <a:buChar char="-"/>
            </a:pPr>
            <a:r>
              <a:rPr lang="en-CH" dirty="0"/>
              <a:t>It is hard to have equimolar concentrations of all samples, to standardize the process</a:t>
            </a:r>
          </a:p>
          <a:p>
            <a:pPr marL="171450" indent="-171450">
              <a:buFontTx/>
              <a:buChar char="-"/>
            </a:pPr>
            <a:r>
              <a:rPr lang="en-GB" dirty="0"/>
              <a:t>T</a:t>
            </a:r>
            <a:r>
              <a:rPr lang="en-CH" dirty="0"/>
              <a:t>he technology used generates counts, which is a different concept than abundance (for example because some species have several copies of the same 16S gene while others only have one copy)</a:t>
            </a:r>
          </a:p>
          <a:p>
            <a:pPr marL="171450" indent="-171450">
              <a:buFontTx/>
              <a:buChar char="-"/>
            </a:pPr>
            <a:endParaRPr lang="en-CH" dirty="0"/>
          </a:p>
          <a:p>
            <a:pPr marL="171450" indent="-171450">
              <a:buFontTx/>
              <a:buChar char="-"/>
            </a:pPr>
            <a:r>
              <a:rPr lang="en-CH" dirty="0"/>
              <a:t>We usually transform absolute counts into relative counts to be able to compare samples between themselves. But we lose with this step one of the dimensions of absolute abundance, even if as mentioned abundances are different than counts. It can be nice to always keep in your dataset some measure of absolute abundance, or at least absolute counts (qPCR for example).</a:t>
            </a:r>
          </a:p>
        </p:txBody>
      </p:sp>
      <p:sp>
        <p:nvSpPr>
          <p:cNvPr id="4" name="Slide Number Placeholder 3"/>
          <p:cNvSpPr>
            <a:spLocks noGrp="1"/>
          </p:cNvSpPr>
          <p:nvPr>
            <p:ph type="sldNum" sz="quarter" idx="5"/>
          </p:nvPr>
        </p:nvSpPr>
        <p:spPr/>
        <p:txBody>
          <a:bodyPr/>
          <a:lstStyle/>
          <a:p>
            <a:fld id="{7CAD2E1A-0941-C54D-85C6-A6339849834A}" type="slidenum">
              <a:rPr lang="en-CH" smtClean="0"/>
              <a:t>9</a:t>
            </a:fld>
            <a:endParaRPr lang="en-CH"/>
          </a:p>
        </p:txBody>
      </p:sp>
    </p:spTree>
    <p:extLst>
      <p:ext uri="{BB962C8B-B14F-4D97-AF65-F5344CB8AC3E}">
        <p14:creationId xmlns:p14="http://schemas.microsoft.com/office/powerpoint/2010/main" val="2226272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Any</a:t>
            </a:r>
            <a:r>
              <a:rPr lang="fr-FR" dirty="0"/>
              <a:t> </a:t>
            </a:r>
            <a:r>
              <a:rPr lang="fr-FR" dirty="0" err="1"/>
              <a:t>function</a:t>
            </a:r>
            <a:r>
              <a:rPr lang="fr-FR" dirty="0"/>
              <a:t> of p1, p2,</a:t>
            </a:r>
            <a:r>
              <a:rPr lang="fr-FR" baseline="0" dirty="0"/>
              <a:t> … </a:t>
            </a:r>
            <a:r>
              <a:rPr lang="fr-FR" baseline="0" dirty="0" err="1"/>
              <a:t>pC</a:t>
            </a:r>
            <a:r>
              <a:rPr lang="fr-FR" baseline="0" dirty="0"/>
              <a:t> </a:t>
            </a:r>
            <a:r>
              <a:rPr lang="fr-FR" baseline="0" dirty="0" err="1"/>
              <a:t>is</a:t>
            </a:r>
            <a:r>
              <a:rPr lang="fr-FR" baseline="0" dirty="0"/>
              <a:t> a </a:t>
            </a:r>
            <a:r>
              <a:rPr lang="fr-FR" baseline="0" dirty="0" err="1"/>
              <a:t>valid</a:t>
            </a:r>
            <a:r>
              <a:rPr lang="fr-FR" baseline="0" dirty="0"/>
              <a:t> alpha </a:t>
            </a:r>
            <a:r>
              <a:rPr lang="fr-FR" baseline="0" dirty="0" err="1"/>
              <a:t>diversity</a:t>
            </a:r>
            <a:r>
              <a:rPr lang="fr-FR" baseline="0" dirty="0"/>
              <a:t> </a:t>
            </a:r>
            <a:r>
              <a:rPr lang="fr-FR" baseline="0" dirty="0" err="1"/>
              <a:t>parameter</a:t>
            </a:r>
            <a:endParaRPr lang="fr-FR" dirty="0"/>
          </a:p>
          <a:p>
            <a:endParaRPr lang="en-CH" dirty="0"/>
          </a:p>
        </p:txBody>
      </p:sp>
      <p:sp>
        <p:nvSpPr>
          <p:cNvPr id="4" name="Slide Number Placeholder 3"/>
          <p:cNvSpPr>
            <a:spLocks noGrp="1"/>
          </p:cNvSpPr>
          <p:nvPr>
            <p:ph type="sldNum" sz="quarter" idx="5"/>
          </p:nvPr>
        </p:nvSpPr>
        <p:spPr/>
        <p:txBody>
          <a:bodyPr/>
          <a:lstStyle/>
          <a:p>
            <a:fld id="{7CAD2E1A-0941-C54D-85C6-A6339849834A}" type="slidenum">
              <a:rPr lang="en-CH" smtClean="0"/>
              <a:t>16</a:t>
            </a:fld>
            <a:endParaRPr lang="en-CH"/>
          </a:p>
        </p:txBody>
      </p:sp>
    </p:spTree>
    <p:extLst>
      <p:ext uri="{BB962C8B-B14F-4D97-AF65-F5344CB8AC3E}">
        <p14:creationId xmlns:p14="http://schemas.microsoft.com/office/powerpoint/2010/main" val="3349761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Any</a:t>
            </a:r>
            <a:r>
              <a:rPr lang="fr-FR" dirty="0"/>
              <a:t> </a:t>
            </a:r>
            <a:r>
              <a:rPr lang="fr-FR" dirty="0" err="1"/>
              <a:t>function</a:t>
            </a:r>
            <a:r>
              <a:rPr lang="fr-FR" dirty="0"/>
              <a:t> of p1, p2,</a:t>
            </a:r>
            <a:r>
              <a:rPr lang="fr-FR" baseline="0" dirty="0"/>
              <a:t> … </a:t>
            </a:r>
            <a:r>
              <a:rPr lang="fr-FR" baseline="0" dirty="0" err="1"/>
              <a:t>pC</a:t>
            </a:r>
            <a:r>
              <a:rPr lang="fr-FR" baseline="0" dirty="0"/>
              <a:t> </a:t>
            </a:r>
            <a:r>
              <a:rPr lang="fr-FR" baseline="0" dirty="0" err="1"/>
              <a:t>is</a:t>
            </a:r>
            <a:r>
              <a:rPr lang="fr-FR" baseline="0" dirty="0"/>
              <a:t> a </a:t>
            </a:r>
            <a:r>
              <a:rPr lang="fr-FR" baseline="0" dirty="0" err="1"/>
              <a:t>valid</a:t>
            </a:r>
            <a:r>
              <a:rPr lang="fr-FR" baseline="0" dirty="0"/>
              <a:t> alpha </a:t>
            </a:r>
            <a:r>
              <a:rPr lang="fr-FR" baseline="0" dirty="0" err="1"/>
              <a:t>diversity</a:t>
            </a:r>
            <a:r>
              <a:rPr lang="fr-FR" baseline="0" dirty="0"/>
              <a:t> </a:t>
            </a:r>
            <a:r>
              <a:rPr lang="fr-FR" baseline="0" dirty="0" err="1"/>
              <a:t>parameter</a:t>
            </a:r>
            <a:endParaRPr lang="fr-FR" dirty="0"/>
          </a:p>
          <a:p>
            <a:endParaRPr lang="en-CH" dirty="0"/>
          </a:p>
        </p:txBody>
      </p:sp>
      <p:sp>
        <p:nvSpPr>
          <p:cNvPr id="4" name="Slide Number Placeholder 3"/>
          <p:cNvSpPr>
            <a:spLocks noGrp="1"/>
          </p:cNvSpPr>
          <p:nvPr>
            <p:ph type="sldNum" sz="quarter" idx="5"/>
          </p:nvPr>
        </p:nvSpPr>
        <p:spPr/>
        <p:txBody>
          <a:bodyPr/>
          <a:lstStyle/>
          <a:p>
            <a:fld id="{7CAD2E1A-0941-C54D-85C6-A6339849834A}" type="slidenum">
              <a:rPr lang="en-CH" smtClean="0"/>
              <a:t>17</a:t>
            </a:fld>
            <a:endParaRPr lang="en-CH"/>
          </a:p>
        </p:txBody>
      </p:sp>
    </p:spTree>
    <p:extLst>
      <p:ext uri="{BB962C8B-B14F-4D97-AF65-F5344CB8AC3E}">
        <p14:creationId xmlns:p14="http://schemas.microsoft.com/office/powerpoint/2010/main" val="26134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Any</a:t>
            </a:r>
            <a:r>
              <a:rPr lang="fr-FR" dirty="0"/>
              <a:t> </a:t>
            </a:r>
            <a:r>
              <a:rPr lang="fr-FR" dirty="0" err="1"/>
              <a:t>function</a:t>
            </a:r>
            <a:r>
              <a:rPr lang="fr-FR" dirty="0"/>
              <a:t> of p1, p2,</a:t>
            </a:r>
            <a:r>
              <a:rPr lang="fr-FR" baseline="0" dirty="0"/>
              <a:t> … </a:t>
            </a:r>
            <a:r>
              <a:rPr lang="fr-FR" baseline="0" dirty="0" err="1"/>
              <a:t>pC</a:t>
            </a:r>
            <a:r>
              <a:rPr lang="fr-FR" baseline="0" dirty="0"/>
              <a:t> </a:t>
            </a:r>
            <a:r>
              <a:rPr lang="fr-FR" baseline="0" dirty="0" err="1"/>
              <a:t>is</a:t>
            </a:r>
            <a:r>
              <a:rPr lang="fr-FR" baseline="0" dirty="0"/>
              <a:t> a </a:t>
            </a:r>
            <a:r>
              <a:rPr lang="fr-FR" baseline="0" dirty="0" err="1"/>
              <a:t>valid</a:t>
            </a:r>
            <a:r>
              <a:rPr lang="fr-FR" baseline="0" dirty="0"/>
              <a:t> alpha </a:t>
            </a:r>
            <a:r>
              <a:rPr lang="fr-FR" baseline="0" dirty="0" err="1"/>
              <a:t>diversity</a:t>
            </a:r>
            <a:r>
              <a:rPr lang="fr-FR" baseline="0" dirty="0"/>
              <a:t> </a:t>
            </a:r>
            <a:r>
              <a:rPr lang="fr-FR" baseline="0" dirty="0" err="1"/>
              <a:t>parameter</a:t>
            </a:r>
            <a:endParaRPr lang="fr-FR" dirty="0"/>
          </a:p>
          <a:p>
            <a:endParaRPr lang="en-CH" dirty="0"/>
          </a:p>
        </p:txBody>
      </p:sp>
      <p:sp>
        <p:nvSpPr>
          <p:cNvPr id="4" name="Slide Number Placeholder 3"/>
          <p:cNvSpPr>
            <a:spLocks noGrp="1"/>
          </p:cNvSpPr>
          <p:nvPr>
            <p:ph type="sldNum" sz="quarter" idx="5"/>
          </p:nvPr>
        </p:nvSpPr>
        <p:spPr/>
        <p:txBody>
          <a:bodyPr/>
          <a:lstStyle/>
          <a:p>
            <a:fld id="{7CAD2E1A-0941-C54D-85C6-A6339849834A}" type="slidenum">
              <a:rPr lang="en-CH" smtClean="0"/>
              <a:t>18</a:t>
            </a:fld>
            <a:endParaRPr lang="en-CH"/>
          </a:p>
        </p:txBody>
      </p:sp>
    </p:spTree>
    <p:extLst>
      <p:ext uri="{BB962C8B-B14F-4D97-AF65-F5344CB8AC3E}">
        <p14:creationId xmlns:p14="http://schemas.microsoft.com/office/powerpoint/2010/main" val="2362994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Any</a:t>
            </a:r>
            <a:r>
              <a:rPr lang="fr-FR" dirty="0"/>
              <a:t> </a:t>
            </a:r>
            <a:r>
              <a:rPr lang="fr-FR" dirty="0" err="1"/>
              <a:t>function</a:t>
            </a:r>
            <a:r>
              <a:rPr lang="fr-FR" dirty="0"/>
              <a:t> of p1, p2,</a:t>
            </a:r>
            <a:r>
              <a:rPr lang="fr-FR" baseline="0" dirty="0"/>
              <a:t> … </a:t>
            </a:r>
            <a:r>
              <a:rPr lang="fr-FR" baseline="0" dirty="0" err="1"/>
              <a:t>pC</a:t>
            </a:r>
            <a:r>
              <a:rPr lang="fr-FR" baseline="0" dirty="0"/>
              <a:t> </a:t>
            </a:r>
            <a:r>
              <a:rPr lang="fr-FR" baseline="0" dirty="0" err="1"/>
              <a:t>is</a:t>
            </a:r>
            <a:r>
              <a:rPr lang="fr-FR" baseline="0" dirty="0"/>
              <a:t> a </a:t>
            </a:r>
            <a:r>
              <a:rPr lang="fr-FR" baseline="0" dirty="0" err="1"/>
              <a:t>valid</a:t>
            </a:r>
            <a:r>
              <a:rPr lang="fr-FR" baseline="0" dirty="0"/>
              <a:t> alpha </a:t>
            </a:r>
            <a:r>
              <a:rPr lang="fr-FR" baseline="0" dirty="0" err="1"/>
              <a:t>diversity</a:t>
            </a:r>
            <a:r>
              <a:rPr lang="fr-FR" baseline="0" dirty="0"/>
              <a:t> </a:t>
            </a:r>
            <a:r>
              <a:rPr lang="fr-FR" baseline="0" dirty="0" err="1"/>
              <a:t>parameter</a:t>
            </a:r>
            <a:endParaRPr lang="fr-FR" dirty="0"/>
          </a:p>
          <a:p>
            <a:endParaRPr lang="en-CH" dirty="0"/>
          </a:p>
        </p:txBody>
      </p:sp>
      <p:sp>
        <p:nvSpPr>
          <p:cNvPr id="4" name="Slide Number Placeholder 3"/>
          <p:cNvSpPr>
            <a:spLocks noGrp="1"/>
          </p:cNvSpPr>
          <p:nvPr>
            <p:ph type="sldNum" sz="quarter" idx="5"/>
          </p:nvPr>
        </p:nvSpPr>
        <p:spPr/>
        <p:txBody>
          <a:bodyPr/>
          <a:lstStyle/>
          <a:p>
            <a:fld id="{7CAD2E1A-0941-C54D-85C6-A6339849834A}" type="slidenum">
              <a:rPr lang="en-CH" smtClean="0"/>
              <a:t>19</a:t>
            </a:fld>
            <a:endParaRPr lang="en-CH"/>
          </a:p>
        </p:txBody>
      </p:sp>
    </p:spTree>
    <p:extLst>
      <p:ext uri="{BB962C8B-B14F-4D97-AF65-F5344CB8AC3E}">
        <p14:creationId xmlns:p14="http://schemas.microsoft.com/office/powerpoint/2010/main" val="3297133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Any</a:t>
            </a:r>
            <a:r>
              <a:rPr lang="fr-FR" dirty="0"/>
              <a:t> </a:t>
            </a:r>
            <a:r>
              <a:rPr lang="fr-FR" dirty="0" err="1"/>
              <a:t>function</a:t>
            </a:r>
            <a:r>
              <a:rPr lang="fr-FR" dirty="0"/>
              <a:t> of p1, p2,</a:t>
            </a:r>
            <a:r>
              <a:rPr lang="fr-FR" baseline="0" dirty="0"/>
              <a:t> … </a:t>
            </a:r>
            <a:r>
              <a:rPr lang="fr-FR" baseline="0" dirty="0" err="1"/>
              <a:t>pC</a:t>
            </a:r>
            <a:r>
              <a:rPr lang="fr-FR" baseline="0" dirty="0"/>
              <a:t> </a:t>
            </a:r>
            <a:r>
              <a:rPr lang="fr-FR" baseline="0" dirty="0" err="1"/>
              <a:t>is</a:t>
            </a:r>
            <a:r>
              <a:rPr lang="fr-FR" baseline="0" dirty="0"/>
              <a:t> a </a:t>
            </a:r>
            <a:r>
              <a:rPr lang="fr-FR" baseline="0" dirty="0" err="1"/>
              <a:t>valid</a:t>
            </a:r>
            <a:r>
              <a:rPr lang="fr-FR" baseline="0" dirty="0"/>
              <a:t> alpha </a:t>
            </a:r>
            <a:r>
              <a:rPr lang="fr-FR" baseline="0" dirty="0" err="1"/>
              <a:t>diversity</a:t>
            </a:r>
            <a:r>
              <a:rPr lang="fr-FR" baseline="0" dirty="0"/>
              <a:t> </a:t>
            </a:r>
            <a:r>
              <a:rPr lang="fr-FR" baseline="0" dirty="0" err="1"/>
              <a:t>parameter</a:t>
            </a:r>
            <a:endParaRPr lang="fr-FR" dirty="0"/>
          </a:p>
          <a:p>
            <a:endParaRPr lang="en-CH" dirty="0"/>
          </a:p>
        </p:txBody>
      </p:sp>
      <p:sp>
        <p:nvSpPr>
          <p:cNvPr id="4" name="Slide Number Placeholder 3"/>
          <p:cNvSpPr>
            <a:spLocks noGrp="1"/>
          </p:cNvSpPr>
          <p:nvPr>
            <p:ph type="sldNum" sz="quarter" idx="5"/>
          </p:nvPr>
        </p:nvSpPr>
        <p:spPr/>
        <p:txBody>
          <a:bodyPr/>
          <a:lstStyle/>
          <a:p>
            <a:fld id="{7CAD2E1A-0941-C54D-85C6-A6339849834A}" type="slidenum">
              <a:rPr lang="en-CH" smtClean="0"/>
              <a:t>20</a:t>
            </a:fld>
            <a:endParaRPr lang="en-CH"/>
          </a:p>
        </p:txBody>
      </p:sp>
    </p:spTree>
    <p:extLst>
      <p:ext uri="{BB962C8B-B14F-4D97-AF65-F5344CB8AC3E}">
        <p14:creationId xmlns:p14="http://schemas.microsoft.com/office/powerpoint/2010/main" val="1929572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CAD2E1A-0941-C54D-85C6-A6339849834A}" type="slidenum">
              <a:rPr lang="en-CH" smtClean="0"/>
              <a:t>22</a:t>
            </a:fld>
            <a:endParaRPr lang="en-CH"/>
          </a:p>
        </p:txBody>
      </p:sp>
    </p:spTree>
    <p:extLst>
      <p:ext uri="{BB962C8B-B14F-4D97-AF65-F5344CB8AC3E}">
        <p14:creationId xmlns:p14="http://schemas.microsoft.com/office/powerpoint/2010/main" val="553593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227D97E-8CAC-B54D-B5B7-B80879AC718A}" type="datetimeFigureOut">
              <a:rPr lang="en-CH" smtClean="0"/>
              <a:t>02.05.23</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ED453AAC-2EA1-CA48-8766-80A0EFA2FA25}" type="slidenum">
              <a:rPr lang="en-CH" smtClean="0"/>
              <a:t>‹#›</a:t>
            </a:fld>
            <a:endParaRPr lang="en-CH"/>
          </a:p>
        </p:txBody>
      </p:sp>
    </p:spTree>
    <p:extLst>
      <p:ext uri="{BB962C8B-B14F-4D97-AF65-F5344CB8AC3E}">
        <p14:creationId xmlns:p14="http://schemas.microsoft.com/office/powerpoint/2010/main" val="24843835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27D97E-8CAC-B54D-B5B7-B80879AC718A}" type="datetimeFigureOut">
              <a:rPr lang="en-CH" smtClean="0"/>
              <a:t>02.05.23</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ED453AAC-2EA1-CA48-8766-80A0EFA2FA25}" type="slidenum">
              <a:rPr lang="en-CH" smtClean="0"/>
              <a:t>‹#›</a:t>
            </a:fld>
            <a:endParaRPr lang="en-CH"/>
          </a:p>
        </p:txBody>
      </p:sp>
    </p:spTree>
    <p:extLst>
      <p:ext uri="{BB962C8B-B14F-4D97-AF65-F5344CB8AC3E}">
        <p14:creationId xmlns:p14="http://schemas.microsoft.com/office/powerpoint/2010/main" val="1658584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27D97E-8CAC-B54D-B5B7-B80879AC718A}" type="datetimeFigureOut">
              <a:rPr lang="en-CH" smtClean="0"/>
              <a:t>02.05.23</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ED453AAC-2EA1-CA48-8766-80A0EFA2FA25}" type="slidenum">
              <a:rPr lang="en-CH" smtClean="0"/>
              <a:t>‹#›</a:t>
            </a:fld>
            <a:endParaRPr lang="en-CH"/>
          </a:p>
        </p:txBody>
      </p:sp>
    </p:spTree>
    <p:extLst>
      <p:ext uri="{BB962C8B-B14F-4D97-AF65-F5344CB8AC3E}">
        <p14:creationId xmlns:p14="http://schemas.microsoft.com/office/powerpoint/2010/main" val="197630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8227D97E-8CAC-B54D-B5B7-B80879AC718A}" type="datetimeFigureOut">
              <a:rPr lang="en-CH" smtClean="0"/>
              <a:t>02.05.23</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ED453AAC-2EA1-CA48-8766-80A0EFA2FA25}" type="slidenum">
              <a:rPr lang="en-CH" smtClean="0"/>
              <a:t>‹#›</a:t>
            </a:fld>
            <a:endParaRPr lang="en-CH"/>
          </a:p>
        </p:txBody>
      </p:sp>
    </p:spTree>
    <p:extLst>
      <p:ext uri="{BB962C8B-B14F-4D97-AF65-F5344CB8AC3E}">
        <p14:creationId xmlns:p14="http://schemas.microsoft.com/office/powerpoint/2010/main" val="1831452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227D97E-8CAC-B54D-B5B7-B80879AC718A}" type="datetimeFigureOut">
              <a:rPr lang="en-CH" smtClean="0"/>
              <a:t>02.05.23</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ED453AAC-2EA1-CA48-8766-80A0EFA2FA25}" type="slidenum">
              <a:rPr lang="en-CH" smtClean="0"/>
              <a:t>‹#›</a:t>
            </a:fld>
            <a:endParaRPr lang="en-CH"/>
          </a:p>
        </p:txBody>
      </p:sp>
    </p:spTree>
    <p:extLst>
      <p:ext uri="{BB962C8B-B14F-4D97-AF65-F5344CB8AC3E}">
        <p14:creationId xmlns:p14="http://schemas.microsoft.com/office/powerpoint/2010/main" val="291520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244395"/>
            <a:ext cx="5181600" cy="4932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244395"/>
            <a:ext cx="5181600" cy="493256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fld id="{8227D97E-8CAC-B54D-B5B7-B80879AC718A}" type="datetimeFigureOut">
              <a:rPr lang="en-CH" smtClean="0"/>
              <a:t>02.05.23</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ED453AAC-2EA1-CA48-8766-80A0EFA2FA25}" type="slidenum">
              <a:rPr lang="en-CH" smtClean="0"/>
              <a:t>‹#›</a:t>
            </a:fld>
            <a:endParaRPr lang="en-CH"/>
          </a:p>
        </p:txBody>
      </p:sp>
    </p:spTree>
    <p:extLst>
      <p:ext uri="{BB962C8B-B14F-4D97-AF65-F5344CB8AC3E}">
        <p14:creationId xmlns:p14="http://schemas.microsoft.com/office/powerpoint/2010/main" val="66906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69988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23169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222294"/>
            <a:ext cx="5157787" cy="39673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231695"/>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222294"/>
            <a:ext cx="5183188" cy="39673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lvl1pPr>
              <a:defRPr>
                <a:latin typeface="Helvetica" pitchFamily="2" charset="0"/>
              </a:defRPr>
            </a:lvl1pPr>
          </a:lstStyle>
          <a:p>
            <a:fld id="{8227D97E-8CAC-B54D-B5B7-B80879AC718A}" type="datetimeFigureOut">
              <a:rPr lang="en-CH" smtClean="0"/>
              <a:pPr/>
              <a:t>02.05.23</a:t>
            </a:fld>
            <a:endParaRPr lang="en-CH" dirty="0"/>
          </a:p>
        </p:txBody>
      </p:sp>
      <p:sp>
        <p:nvSpPr>
          <p:cNvPr id="8" name="Footer Placeholder 7"/>
          <p:cNvSpPr>
            <a:spLocks noGrp="1"/>
          </p:cNvSpPr>
          <p:nvPr>
            <p:ph type="ftr" sz="quarter" idx="11"/>
          </p:nvPr>
        </p:nvSpPr>
        <p:spPr/>
        <p:txBody>
          <a:bodyPr/>
          <a:lstStyle>
            <a:lvl1pPr>
              <a:defRPr>
                <a:latin typeface="Helvetica" pitchFamily="2" charset="0"/>
              </a:defRPr>
            </a:lvl1pPr>
          </a:lstStyle>
          <a:p>
            <a:endParaRPr lang="en-CH" dirty="0"/>
          </a:p>
        </p:txBody>
      </p:sp>
      <p:sp>
        <p:nvSpPr>
          <p:cNvPr id="9" name="Slide Number Placeholder 8"/>
          <p:cNvSpPr>
            <a:spLocks noGrp="1"/>
          </p:cNvSpPr>
          <p:nvPr>
            <p:ph type="sldNum" sz="quarter" idx="12"/>
          </p:nvPr>
        </p:nvSpPr>
        <p:spPr/>
        <p:txBody>
          <a:bodyPr/>
          <a:lstStyle>
            <a:lvl1pPr>
              <a:defRPr>
                <a:latin typeface="Helvetica" pitchFamily="2" charset="0"/>
              </a:defRPr>
            </a:lvl1pPr>
          </a:lstStyle>
          <a:p>
            <a:fld id="{ED453AAC-2EA1-CA48-8766-80A0EFA2FA25}" type="slidenum">
              <a:rPr lang="en-CH" smtClean="0"/>
              <a:pPr/>
              <a:t>‹#›</a:t>
            </a:fld>
            <a:endParaRPr lang="en-CH" dirty="0"/>
          </a:p>
        </p:txBody>
      </p:sp>
    </p:spTree>
    <p:extLst>
      <p:ext uri="{BB962C8B-B14F-4D97-AF65-F5344CB8AC3E}">
        <p14:creationId xmlns:p14="http://schemas.microsoft.com/office/powerpoint/2010/main" val="4226207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227D97E-8CAC-B54D-B5B7-B80879AC718A}" type="datetimeFigureOut">
              <a:rPr lang="en-CH" smtClean="0"/>
              <a:t>02.05.23</a:t>
            </a:fld>
            <a:endParaRPr lang="en-CH"/>
          </a:p>
        </p:txBody>
      </p:sp>
      <p:sp>
        <p:nvSpPr>
          <p:cNvPr id="4" name="Footer Placeholder 3"/>
          <p:cNvSpPr>
            <a:spLocks noGrp="1"/>
          </p:cNvSpPr>
          <p:nvPr>
            <p:ph type="ftr" sz="quarter" idx="11"/>
          </p:nvPr>
        </p:nvSpPr>
        <p:spPr/>
        <p:txBody>
          <a:bodyPr/>
          <a:lstStyle/>
          <a:p>
            <a:endParaRPr lang="en-CH"/>
          </a:p>
        </p:txBody>
      </p:sp>
      <p:sp>
        <p:nvSpPr>
          <p:cNvPr id="5" name="Slide Number Placeholder 4"/>
          <p:cNvSpPr>
            <a:spLocks noGrp="1"/>
          </p:cNvSpPr>
          <p:nvPr>
            <p:ph type="sldNum" sz="quarter" idx="12"/>
          </p:nvPr>
        </p:nvSpPr>
        <p:spPr/>
        <p:txBody>
          <a:bodyPr/>
          <a:lstStyle/>
          <a:p>
            <a:fld id="{ED453AAC-2EA1-CA48-8766-80A0EFA2FA25}" type="slidenum">
              <a:rPr lang="en-CH" smtClean="0"/>
              <a:t>‹#›</a:t>
            </a:fld>
            <a:endParaRPr lang="en-CH"/>
          </a:p>
        </p:txBody>
      </p:sp>
    </p:spTree>
    <p:extLst>
      <p:ext uri="{BB962C8B-B14F-4D97-AF65-F5344CB8AC3E}">
        <p14:creationId xmlns:p14="http://schemas.microsoft.com/office/powerpoint/2010/main" val="2443056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7D97E-8CAC-B54D-B5B7-B80879AC718A}" type="datetimeFigureOut">
              <a:rPr lang="en-CH" smtClean="0"/>
              <a:t>02.05.23</a:t>
            </a:fld>
            <a:endParaRPr lang="en-CH"/>
          </a:p>
        </p:txBody>
      </p:sp>
      <p:sp>
        <p:nvSpPr>
          <p:cNvPr id="3" name="Footer Placeholder 2"/>
          <p:cNvSpPr>
            <a:spLocks noGrp="1"/>
          </p:cNvSpPr>
          <p:nvPr>
            <p:ph type="ftr" sz="quarter" idx="11"/>
          </p:nvPr>
        </p:nvSpPr>
        <p:spPr/>
        <p:txBody>
          <a:bodyPr/>
          <a:lstStyle/>
          <a:p>
            <a:endParaRPr lang="en-CH"/>
          </a:p>
        </p:txBody>
      </p:sp>
      <p:sp>
        <p:nvSpPr>
          <p:cNvPr id="4" name="Slide Number Placeholder 3"/>
          <p:cNvSpPr>
            <a:spLocks noGrp="1"/>
          </p:cNvSpPr>
          <p:nvPr>
            <p:ph type="sldNum" sz="quarter" idx="12"/>
          </p:nvPr>
        </p:nvSpPr>
        <p:spPr/>
        <p:txBody>
          <a:bodyPr/>
          <a:lstStyle/>
          <a:p>
            <a:fld id="{ED453AAC-2EA1-CA48-8766-80A0EFA2FA25}" type="slidenum">
              <a:rPr lang="en-CH" smtClean="0"/>
              <a:t>‹#›</a:t>
            </a:fld>
            <a:endParaRPr lang="en-CH"/>
          </a:p>
        </p:txBody>
      </p:sp>
    </p:spTree>
    <p:extLst>
      <p:ext uri="{BB962C8B-B14F-4D97-AF65-F5344CB8AC3E}">
        <p14:creationId xmlns:p14="http://schemas.microsoft.com/office/powerpoint/2010/main" val="87697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227D97E-8CAC-B54D-B5B7-B80879AC718A}" type="datetimeFigureOut">
              <a:rPr lang="en-CH" smtClean="0"/>
              <a:t>02.05.23</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ED453AAC-2EA1-CA48-8766-80A0EFA2FA25}" type="slidenum">
              <a:rPr lang="en-CH" smtClean="0"/>
              <a:t>‹#›</a:t>
            </a:fld>
            <a:endParaRPr lang="en-CH"/>
          </a:p>
        </p:txBody>
      </p:sp>
    </p:spTree>
    <p:extLst>
      <p:ext uri="{BB962C8B-B14F-4D97-AF65-F5344CB8AC3E}">
        <p14:creationId xmlns:p14="http://schemas.microsoft.com/office/powerpoint/2010/main" val="122507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227D97E-8CAC-B54D-B5B7-B80879AC718A}" type="datetimeFigureOut">
              <a:rPr lang="en-CH" smtClean="0"/>
              <a:t>02.05.23</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ED453AAC-2EA1-CA48-8766-80A0EFA2FA25}" type="slidenum">
              <a:rPr lang="en-CH" smtClean="0"/>
              <a:t>‹#›</a:t>
            </a:fld>
            <a:endParaRPr lang="en-CH"/>
          </a:p>
        </p:txBody>
      </p:sp>
    </p:spTree>
    <p:extLst>
      <p:ext uri="{BB962C8B-B14F-4D97-AF65-F5344CB8AC3E}">
        <p14:creationId xmlns:p14="http://schemas.microsoft.com/office/powerpoint/2010/main" val="70702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CF62A0-FD6D-75C7-52A7-F22443A0CE72}"/>
              </a:ext>
            </a:extLst>
          </p:cNvPr>
          <p:cNvSpPr/>
          <p:nvPr userDrawn="1"/>
        </p:nvSpPr>
        <p:spPr>
          <a:xfrm>
            <a:off x="0" y="0"/>
            <a:ext cx="12192000" cy="10650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Placeholder 1"/>
          <p:cNvSpPr>
            <a:spLocks noGrp="1"/>
          </p:cNvSpPr>
          <p:nvPr>
            <p:ph type="title"/>
          </p:nvPr>
        </p:nvSpPr>
        <p:spPr>
          <a:xfrm>
            <a:off x="838200" y="365126"/>
            <a:ext cx="10515600" cy="699882"/>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1269402"/>
            <a:ext cx="10515600" cy="4907561"/>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itchFamily="2" charset="0"/>
              </a:defRPr>
            </a:lvl1pPr>
          </a:lstStyle>
          <a:p>
            <a:fld id="{8227D97E-8CAC-B54D-B5B7-B80879AC718A}" type="datetimeFigureOut">
              <a:rPr lang="en-CH" smtClean="0"/>
              <a:pPr/>
              <a:t>02.05.23</a:t>
            </a:fld>
            <a:endParaRPr lang="en-CH"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CH"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ED453AAC-2EA1-CA48-8766-80A0EFA2FA25}" type="slidenum">
              <a:rPr lang="en-CH" smtClean="0"/>
              <a:pPr/>
              <a:t>‹#›</a:t>
            </a:fld>
            <a:endParaRPr lang="en-CH" dirty="0"/>
          </a:p>
        </p:txBody>
      </p:sp>
    </p:spTree>
    <p:extLst>
      <p:ext uri="{BB962C8B-B14F-4D97-AF65-F5344CB8AC3E}">
        <p14:creationId xmlns:p14="http://schemas.microsoft.com/office/powerpoint/2010/main" val="15526245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1FB8-DCB9-7DEF-75D0-010582ED39AA}"/>
              </a:ext>
            </a:extLst>
          </p:cNvPr>
          <p:cNvSpPr>
            <a:spLocks noGrp="1"/>
          </p:cNvSpPr>
          <p:nvPr>
            <p:ph type="ctrTitle"/>
          </p:nvPr>
        </p:nvSpPr>
        <p:spPr/>
        <p:txBody>
          <a:bodyPr/>
          <a:lstStyle/>
          <a:p>
            <a:r>
              <a:rPr lang="en-CH" dirty="0"/>
              <a:t>Sequence a genome (SAGE II)</a:t>
            </a:r>
          </a:p>
        </p:txBody>
      </p:sp>
      <p:sp>
        <p:nvSpPr>
          <p:cNvPr id="3" name="Subtitle 2">
            <a:extLst>
              <a:ext uri="{FF2B5EF4-FFF2-40B4-BE49-F238E27FC236}">
                <a16:creationId xmlns:a16="http://schemas.microsoft.com/office/drawing/2014/main" id="{3984FF22-E421-47DD-78FE-087B78C4412D}"/>
              </a:ext>
            </a:extLst>
          </p:cNvPr>
          <p:cNvSpPr>
            <a:spLocks noGrp="1"/>
          </p:cNvSpPr>
          <p:nvPr>
            <p:ph type="subTitle" idx="1"/>
          </p:nvPr>
        </p:nvSpPr>
        <p:spPr/>
        <p:txBody>
          <a:bodyPr/>
          <a:lstStyle/>
          <a:p>
            <a:r>
              <a:rPr lang="en-CH" dirty="0"/>
              <a:t>Master Molecular Life Sciences</a:t>
            </a:r>
          </a:p>
          <a:p>
            <a:r>
              <a:rPr lang="en-CH" dirty="0"/>
              <a:t>Department of Fundamental Microbiology, University of Lausanne</a:t>
            </a:r>
          </a:p>
        </p:txBody>
      </p:sp>
    </p:spTree>
    <p:extLst>
      <p:ext uri="{BB962C8B-B14F-4D97-AF65-F5344CB8AC3E}">
        <p14:creationId xmlns:p14="http://schemas.microsoft.com/office/powerpoint/2010/main" val="2999672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876C-2FF1-4B90-1330-23D3A80B3935}"/>
              </a:ext>
            </a:extLst>
          </p:cNvPr>
          <p:cNvSpPr>
            <a:spLocks noGrp="1"/>
          </p:cNvSpPr>
          <p:nvPr>
            <p:ph type="title"/>
          </p:nvPr>
        </p:nvSpPr>
        <p:spPr/>
        <p:txBody>
          <a:bodyPr/>
          <a:lstStyle/>
          <a:p>
            <a:r>
              <a:rPr lang="en-CH" dirty="0"/>
              <a:t>Exploring the data</a:t>
            </a:r>
          </a:p>
        </p:txBody>
      </p:sp>
      <p:sp>
        <p:nvSpPr>
          <p:cNvPr id="7" name="Content Placeholder 6">
            <a:extLst>
              <a:ext uri="{FF2B5EF4-FFF2-40B4-BE49-F238E27FC236}">
                <a16:creationId xmlns:a16="http://schemas.microsoft.com/office/drawing/2014/main" id="{80B4D7A5-5A94-4590-5871-DE984DC1E52C}"/>
              </a:ext>
            </a:extLst>
          </p:cNvPr>
          <p:cNvSpPr>
            <a:spLocks noGrp="1"/>
          </p:cNvSpPr>
          <p:nvPr>
            <p:ph idx="1"/>
          </p:nvPr>
        </p:nvSpPr>
        <p:spPr>
          <a:xfrm>
            <a:off x="838200" y="1269402"/>
            <a:ext cx="6913728" cy="678121"/>
          </a:xfrm>
        </p:spPr>
        <p:txBody>
          <a:bodyPr/>
          <a:lstStyle/>
          <a:p>
            <a:pPr marL="0" indent="0">
              <a:buNone/>
            </a:pPr>
            <a:r>
              <a:rPr lang="en-GB" b="1" dirty="0"/>
              <a:t>I</a:t>
            </a:r>
            <a:r>
              <a:rPr lang="en-CH" b="1" dirty="0"/>
              <a:t>nput data: the taxonomy table</a:t>
            </a:r>
          </a:p>
        </p:txBody>
      </p:sp>
      <p:pic>
        <p:nvPicPr>
          <p:cNvPr id="4" name="Picture 3" descr="Graphical user interface, text, application, email&#10;&#10;Description automatically generated">
            <a:extLst>
              <a:ext uri="{FF2B5EF4-FFF2-40B4-BE49-F238E27FC236}">
                <a16:creationId xmlns:a16="http://schemas.microsoft.com/office/drawing/2014/main" id="{F54D122F-C256-DF2C-0AAC-CFC5E9CA82B4}"/>
              </a:ext>
            </a:extLst>
          </p:cNvPr>
          <p:cNvPicPr>
            <a:picLocks noChangeAspect="1"/>
          </p:cNvPicPr>
          <p:nvPr/>
        </p:nvPicPr>
        <p:blipFill>
          <a:blip r:embed="rId2"/>
          <a:stretch>
            <a:fillRect/>
          </a:stretch>
        </p:blipFill>
        <p:spPr>
          <a:xfrm>
            <a:off x="838200" y="2115172"/>
            <a:ext cx="7091149" cy="2397342"/>
          </a:xfrm>
          <a:prstGeom prst="rect">
            <a:avLst/>
          </a:prstGeom>
        </p:spPr>
      </p:pic>
      <p:pic>
        <p:nvPicPr>
          <p:cNvPr id="6" name="Picture 5">
            <a:extLst>
              <a:ext uri="{FF2B5EF4-FFF2-40B4-BE49-F238E27FC236}">
                <a16:creationId xmlns:a16="http://schemas.microsoft.com/office/drawing/2014/main" id="{6D915E8F-A9EA-DF94-30E1-BD29158E6243}"/>
              </a:ext>
            </a:extLst>
          </p:cNvPr>
          <p:cNvPicPr>
            <a:picLocks noChangeAspect="1"/>
          </p:cNvPicPr>
          <p:nvPr/>
        </p:nvPicPr>
        <p:blipFill>
          <a:blip r:embed="rId3"/>
          <a:stretch>
            <a:fillRect/>
          </a:stretch>
        </p:blipFill>
        <p:spPr>
          <a:xfrm>
            <a:off x="838200" y="4947223"/>
            <a:ext cx="7091149" cy="160352"/>
          </a:xfrm>
          <a:prstGeom prst="rect">
            <a:avLst/>
          </a:prstGeom>
        </p:spPr>
      </p:pic>
      <p:pic>
        <p:nvPicPr>
          <p:cNvPr id="9" name="Picture 8">
            <a:extLst>
              <a:ext uri="{FF2B5EF4-FFF2-40B4-BE49-F238E27FC236}">
                <a16:creationId xmlns:a16="http://schemas.microsoft.com/office/drawing/2014/main" id="{129FFB42-E753-0B46-8E42-87D5D491385F}"/>
              </a:ext>
            </a:extLst>
          </p:cNvPr>
          <p:cNvPicPr>
            <a:picLocks noChangeAspect="1"/>
          </p:cNvPicPr>
          <p:nvPr/>
        </p:nvPicPr>
        <p:blipFill>
          <a:blip r:embed="rId4"/>
          <a:stretch>
            <a:fillRect/>
          </a:stretch>
        </p:blipFill>
        <p:spPr>
          <a:xfrm>
            <a:off x="838200" y="5588599"/>
            <a:ext cx="7091149" cy="160352"/>
          </a:xfrm>
          <a:prstGeom prst="rect">
            <a:avLst/>
          </a:prstGeom>
        </p:spPr>
      </p:pic>
      <p:pic>
        <p:nvPicPr>
          <p:cNvPr id="11" name="Picture 10">
            <a:extLst>
              <a:ext uri="{FF2B5EF4-FFF2-40B4-BE49-F238E27FC236}">
                <a16:creationId xmlns:a16="http://schemas.microsoft.com/office/drawing/2014/main" id="{89EC2E3F-F398-D0B0-E9D5-71C790F036ED}"/>
              </a:ext>
            </a:extLst>
          </p:cNvPr>
          <p:cNvPicPr>
            <a:picLocks noChangeAspect="1"/>
          </p:cNvPicPr>
          <p:nvPr/>
        </p:nvPicPr>
        <p:blipFill>
          <a:blip r:embed="rId5"/>
          <a:stretch>
            <a:fillRect/>
          </a:stretch>
        </p:blipFill>
        <p:spPr>
          <a:xfrm>
            <a:off x="838200" y="5275224"/>
            <a:ext cx="7091149" cy="166152"/>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DC9580F3-43DB-9295-3237-78BA297DF758}"/>
              </a:ext>
            </a:extLst>
          </p:cNvPr>
          <p:cNvPicPr>
            <a:picLocks noChangeAspect="1"/>
          </p:cNvPicPr>
          <p:nvPr/>
        </p:nvPicPr>
        <p:blipFill>
          <a:blip r:embed="rId6"/>
          <a:stretch>
            <a:fillRect/>
          </a:stretch>
        </p:blipFill>
        <p:spPr>
          <a:xfrm>
            <a:off x="8399629" y="2502498"/>
            <a:ext cx="3581400" cy="3086100"/>
          </a:xfrm>
          <a:prstGeom prst="rect">
            <a:avLst/>
          </a:prstGeom>
        </p:spPr>
      </p:pic>
    </p:spTree>
    <p:extLst>
      <p:ext uri="{BB962C8B-B14F-4D97-AF65-F5344CB8AC3E}">
        <p14:creationId xmlns:p14="http://schemas.microsoft.com/office/powerpoint/2010/main" val="1662607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457200" indent="-457200">
              <a:buFont typeface="+mj-lt"/>
              <a:buAutoNum type="arabicPeriod"/>
            </a:pPr>
            <a:r>
              <a:rPr lang="en-CH" dirty="0"/>
              <a:t>Taxon-level analysis</a:t>
            </a:r>
          </a:p>
          <a:p>
            <a:pPr marL="457200" indent="-457200">
              <a:buFont typeface="+mj-lt"/>
              <a:buAutoNum type="arabicPeriod"/>
            </a:pPr>
            <a:r>
              <a:rPr lang="en-CH" dirty="0"/>
              <a:t>𝛂-diversity analysis</a:t>
            </a:r>
          </a:p>
          <a:p>
            <a:pPr marL="457200" indent="-457200">
              <a:buFont typeface="+mj-lt"/>
              <a:buAutoNum type="arabicPeriod"/>
            </a:pPr>
            <a:r>
              <a:rPr lang="en-CH" dirty="0"/>
              <a:t>𝛃-diversity analysis</a:t>
            </a:r>
          </a:p>
        </p:txBody>
      </p:sp>
    </p:spTree>
    <p:extLst>
      <p:ext uri="{BB962C8B-B14F-4D97-AF65-F5344CB8AC3E}">
        <p14:creationId xmlns:p14="http://schemas.microsoft.com/office/powerpoint/2010/main" val="322755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457200" indent="-457200">
              <a:buFont typeface="+mj-lt"/>
              <a:buAutoNum type="arabicPeriod"/>
            </a:pPr>
            <a:r>
              <a:rPr lang="en-CH" dirty="0"/>
              <a:t>Taxon-level analysis</a:t>
            </a:r>
          </a:p>
          <a:p>
            <a:pPr marL="0" indent="0">
              <a:buNone/>
            </a:pPr>
            <a:endParaRPr lang="en-CH" dirty="0"/>
          </a:p>
          <a:p>
            <a:r>
              <a:rPr lang="en-CH" sz="1800" dirty="0"/>
              <a:t>First things first: what is in there?</a:t>
            </a:r>
          </a:p>
          <a:p>
            <a:pPr lvl="1"/>
            <a:r>
              <a:rPr lang="en-CH" sz="1400" dirty="0"/>
              <a:t>Barplot of relative abundance of main taxa</a:t>
            </a:r>
          </a:p>
          <a:p>
            <a:pPr lvl="1"/>
            <a:r>
              <a:rPr lang="en-GB" sz="1400" dirty="0"/>
              <a:t>D</a:t>
            </a:r>
            <a:r>
              <a:rPr lang="en-CH" sz="1400" dirty="0"/>
              <a:t>ifferent taxonomic levels</a:t>
            </a:r>
          </a:p>
          <a:p>
            <a:pPr lvl="1"/>
            <a:r>
              <a:rPr lang="en-GB" sz="1400" dirty="0"/>
              <a:t>M</a:t>
            </a:r>
            <a:r>
              <a:rPr lang="en-CH" sz="1400" dirty="0"/>
              <a:t>ean relative abundance </a:t>
            </a:r>
            <a:r>
              <a:rPr lang="en-US" sz="1400" dirty="0"/>
              <a:t>of main taxa</a:t>
            </a:r>
          </a:p>
          <a:p>
            <a:pPr lvl="1"/>
            <a:r>
              <a:rPr lang="en-US" sz="1400" dirty="0"/>
              <a:t>Differential abundance statistical testing across treatment groups</a:t>
            </a:r>
          </a:p>
          <a:p>
            <a:pPr lvl="1"/>
            <a:endParaRPr lang="en-GB" sz="1800" dirty="0"/>
          </a:p>
          <a:p>
            <a:r>
              <a:rPr lang="en-GB" sz="1800" dirty="0"/>
              <a:t>S</a:t>
            </a:r>
            <a:r>
              <a:rPr lang="en-CH" sz="1800" dirty="0"/>
              <a:t>anity check and link to microbiology</a:t>
            </a:r>
          </a:p>
          <a:p>
            <a:endParaRPr lang="en-CH" sz="1800" dirty="0"/>
          </a:p>
          <a:p>
            <a:r>
              <a:rPr lang="en-CH" sz="1800" dirty="0"/>
              <a:t>Data is compositional!</a:t>
            </a:r>
          </a:p>
          <a:p>
            <a:pPr marL="457200" indent="-457200">
              <a:buFont typeface="+mj-lt"/>
              <a:buAutoNum type="arabicPeriod"/>
            </a:pPr>
            <a:endParaRPr lang="en-CH" dirty="0"/>
          </a:p>
        </p:txBody>
      </p:sp>
      <p:pic>
        <p:nvPicPr>
          <p:cNvPr id="5" name="Picture 4" descr="Timeline&#10;&#10;Description automatically generated">
            <a:extLst>
              <a:ext uri="{FF2B5EF4-FFF2-40B4-BE49-F238E27FC236}">
                <a16:creationId xmlns:a16="http://schemas.microsoft.com/office/drawing/2014/main" id="{C63318E6-4B33-1CAE-F367-7CDB33C07353}"/>
              </a:ext>
            </a:extLst>
          </p:cNvPr>
          <p:cNvPicPr>
            <a:picLocks noChangeAspect="1"/>
          </p:cNvPicPr>
          <p:nvPr/>
        </p:nvPicPr>
        <p:blipFill rotWithShape="1">
          <a:blip r:embed="rId2"/>
          <a:srcRect b="60682"/>
          <a:stretch/>
        </p:blipFill>
        <p:spPr>
          <a:xfrm>
            <a:off x="3874168" y="4702204"/>
            <a:ext cx="7979532" cy="1626806"/>
          </a:xfrm>
          <a:prstGeom prst="rect">
            <a:avLst/>
          </a:prstGeom>
        </p:spPr>
      </p:pic>
      <p:pic>
        <p:nvPicPr>
          <p:cNvPr id="7" name="Picture 6" descr="Timeline&#10;&#10;Description automatically generated">
            <a:extLst>
              <a:ext uri="{FF2B5EF4-FFF2-40B4-BE49-F238E27FC236}">
                <a16:creationId xmlns:a16="http://schemas.microsoft.com/office/drawing/2014/main" id="{FAC83B88-C55C-F7E1-603A-2461EAFADE17}"/>
              </a:ext>
            </a:extLst>
          </p:cNvPr>
          <p:cNvPicPr>
            <a:picLocks noChangeAspect="1"/>
          </p:cNvPicPr>
          <p:nvPr/>
        </p:nvPicPr>
        <p:blipFill rotWithShape="1">
          <a:blip r:embed="rId2"/>
          <a:srcRect t="58849" r="50000"/>
          <a:stretch/>
        </p:blipFill>
        <p:spPr>
          <a:xfrm>
            <a:off x="8767600" y="2770495"/>
            <a:ext cx="3086100" cy="1317009"/>
          </a:xfrm>
          <a:prstGeom prst="rect">
            <a:avLst/>
          </a:prstGeom>
        </p:spPr>
      </p:pic>
      <p:sp>
        <p:nvSpPr>
          <p:cNvPr id="8" name="TextBox 7">
            <a:extLst>
              <a:ext uri="{FF2B5EF4-FFF2-40B4-BE49-F238E27FC236}">
                <a16:creationId xmlns:a16="http://schemas.microsoft.com/office/drawing/2014/main" id="{97696006-19AF-82BF-AD6D-FBB60DE0D722}"/>
              </a:ext>
            </a:extLst>
          </p:cNvPr>
          <p:cNvSpPr txBox="1"/>
          <p:nvPr/>
        </p:nvSpPr>
        <p:spPr>
          <a:xfrm>
            <a:off x="10297996" y="6481056"/>
            <a:ext cx="1685590" cy="276999"/>
          </a:xfrm>
          <a:prstGeom prst="rect">
            <a:avLst/>
          </a:prstGeom>
          <a:noFill/>
        </p:spPr>
        <p:txBody>
          <a:bodyPr wrap="none" rtlCol="0">
            <a:spAutoFit/>
          </a:bodyPr>
          <a:lstStyle/>
          <a:p>
            <a:r>
              <a:rPr lang="en-CH" sz="1200" i="1" dirty="0">
                <a:latin typeface="Helvetica" pitchFamily="2" charset="0"/>
              </a:rPr>
              <a:t>Wolfe BE et al. (2014)</a:t>
            </a:r>
          </a:p>
        </p:txBody>
      </p:sp>
    </p:spTree>
    <p:extLst>
      <p:ext uri="{BB962C8B-B14F-4D97-AF65-F5344CB8AC3E}">
        <p14:creationId xmlns:p14="http://schemas.microsoft.com/office/powerpoint/2010/main" val="4238108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a:xfrm>
            <a:off x="838200" y="1269403"/>
            <a:ext cx="10515600" cy="776458"/>
          </a:xfrm>
        </p:spPr>
        <p:txBody>
          <a:bodyPr/>
          <a:lstStyle/>
          <a:p>
            <a:pPr marL="0" indent="0">
              <a:buNone/>
            </a:pPr>
            <a:r>
              <a:rPr lang="en-CH" b="1" dirty="0"/>
              <a:t>Diversity analysis</a:t>
            </a:r>
          </a:p>
        </p:txBody>
      </p:sp>
      <p:sp>
        <p:nvSpPr>
          <p:cNvPr id="21" name="TextBox 20">
            <a:extLst>
              <a:ext uri="{FF2B5EF4-FFF2-40B4-BE49-F238E27FC236}">
                <a16:creationId xmlns:a16="http://schemas.microsoft.com/office/drawing/2014/main" id="{0262415C-816B-7CE1-5689-30E6AC1993AF}"/>
              </a:ext>
            </a:extLst>
          </p:cNvPr>
          <p:cNvSpPr txBox="1"/>
          <p:nvPr/>
        </p:nvSpPr>
        <p:spPr>
          <a:xfrm>
            <a:off x="1348458" y="2266173"/>
            <a:ext cx="4770081" cy="1200329"/>
          </a:xfrm>
          <a:prstGeom prst="rect">
            <a:avLst/>
          </a:prstGeom>
          <a:noFill/>
        </p:spPr>
        <p:txBody>
          <a:bodyPr wrap="square" rtlCol="0">
            <a:spAutoFit/>
          </a:bodyPr>
          <a:lstStyle/>
          <a:p>
            <a:pPr algn="ctr"/>
            <a:r>
              <a:rPr lang="en-CH" b="1" dirty="0">
                <a:latin typeface="Helvetica" pitchFamily="2" charset="0"/>
              </a:rPr>
              <a:t>Biodiversity</a:t>
            </a:r>
            <a:r>
              <a:rPr lang="en-CH" dirty="0">
                <a:latin typeface="Helvetica" pitchFamily="2" charset="0"/>
              </a:rPr>
              <a:t> is a measure of the magnitude of </a:t>
            </a:r>
            <a:r>
              <a:rPr lang="en-CH" i="1" dirty="0">
                <a:latin typeface="Helvetica" pitchFamily="2" charset="0"/>
              </a:rPr>
              <a:t>genetic</a:t>
            </a:r>
            <a:r>
              <a:rPr lang="en-CH" dirty="0">
                <a:latin typeface="Helvetica" pitchFamily="2" charset="0"/>
              </a:rPr>
              <a:t>, </a:t>
            </a:r>
            <a:r>
              <a:rPr lang="en-CH" i="1" dirty="0">
                <a:latin typeface="Helvetica" pitchFamily="2" charset="0"/>
              </a:rPr>
              <a:t>species</a:t>
            </a:r>
            <a:r>
              <a:rPr lang="en-CH" dirty="0">
                <a:latin typeface="Helvetica" pitchFamily="2" charset="0"/>
              </a:rPr>
              <a:t> and </a:t>
            </a:r>
            <a:r>
              <a:rPr lang="en-CH" i="1" dirty="0">
                <a:latin typeface="Helvetica" pitchFamily="2" charset="0"/>
              </a:rPr>
              <a:t>ecological</a:t>
            </a:r>
            <a:r>
              <a:rPr lang="en-CH" dirty="0">
                <a:latin typeface="Helvetica" pitchFamily="2" charset="0"/>
              </a:rPr>
              <a:t> variation in an ecosystem</a:t>
            </a:r>
          </a:p>
          <a:p>
            <a:pPr algn="ctr"/>
            <a:endParaRPr lang="en-CH" dirty="0">
              <a:latin typeface="Helvetica" pitchFamily="2" charset="0"/>
            </a:endParaRPr>
          </a:p>
        </p:txBody>
      </p:sp>
      <p:grpSp>
        <p:nvGrpSpPr>
          <p:cNvPr id="25" name="Group 24">
            <a:extLst>
              <a:ext uri="{FF2B5EF4-FFF2-40B4-BE49-F238E27FC236}">
                <a16:creationId xmlns:a16="http://schemas.microsoft.com/office/drawing/2014/main" id="{EA167A00-5CD4-FF66-2671-BFBF56C01FBC}"/>
              </a:ext>
            </a:extLst>
          </p:cNvPr>
          <p:cNvGrpSpPr/>
          <p:nvPr/>
        </p:nvGrpSpPr>
        <p:grpSpPr>
          <a:xfrm>
            <a:off x="2435537" y="3902693"/>
            <a:ext cx="2383543" cy="600589"/>
            <a:chOff x="2442059" y="3710364"/>
            <a:chExt cx="2383543" cy="600589"/>
          </a:xfrm>
        </p:grpSpPr>
        <p:sp>
          <p:nvSpPr>
            <p:cNvPr id="20" name="Rounded Rectangle 19">
              <a:extLst>
                <a:ext uri="{FF2B5EF4-FFF2-40B4-BE49-F238E27FC236}">
                  <a16:creationId xmlns:a16="http://schemas.microsoft.com/office/drawing/2014/main" id="{B84C077C-8ADA-0C48-358C-2470414B2BBC}"/>
                </a:ext>
              </a:extLst>
            </p:cNvPr>
            <p:cNvSpPr/>
            <p:nvPr/>
          </p:nvSpPr>
          <p:spPr>
            <a:xfrm>
              <a:off x="2442059" y="3710364"/>
              <a:ext cx="559558" cy="5971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a:p>
          </p:txBody>
        </p:sp>
        <p:sp>
          <p:nvSpPr>
            <p:cNvPr id="23" name="Rounded Rectangle 22">
              <a:extLst>
                <a:ext uri="{FF2B5EF4-FFF2-40B4-BE49-F238E27FC236}">
                  <a16:creationId xmlns:a16="http://schemas.microsoft.com/office/drawing/2014/main" id="{947D24B1-0C83-8F4D-DA42-265C7EA051C3}"/>
                </a:ext>
              </a:extLst>
            </p:cNvPr>
            <p:cNvSpPr/>
            <p:nvPr/>
          </p:nvSpPr>
          <p:spPr>
            <a:xfrm>
              <a:off x="3396753" y="3713843"/>
              <a:ext cx="559558" cy="59711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H"/>
            </a:p>
          </p:txBody>
        </p:sp>
        <p:sp>
          <p:nvSpPr>
            <p:cNvPr id="24" name="Rounded Rectangle 23">
              <a:extLst>
                <a:ext uri="{FF2B5EF4-FFF2-40B4-BE49-F238E27FC236}">
                  <a16:creationId xmlns:a16="http://schemas.microsoft.com/office/drawing/2014/main" id="{9FC66618-D1B4-13B7-4094-F1F5D360CB07}"/>
                </a:ext>
              </a:extLst>
            </p:cNvPr>
            <p:cNvSpPr/>
            <p:nvPr/>
          </p:nvSpPr>
          <p:spPr>
            <a:xfrm>
              <a:off x="4266044" y="3710364"/>
              <a:ext cx="559558" cy="59711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2B3CAD-B9A7-61C2-6958-EFAA34C8034D}"/>
                    </a:ext>
                  </a:extLst>
                </p:cNvPr>
                <p:cNvSpPr txBox="1"/>
                <p:nvPr/>
              </p:nvSpPr>
              <p:spPr>
                <a:xfrm>
                  <a:off x="2564708" y="3713831"/>
                  <a:ext cx="217873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3600" i="1" smtClean="0">
                            <a:latin typeface="Cambria Math" panose="02040503050406030204" pitchFamily="18" charset="0"/>
                            <a:ea typeface="Cambria Math" panose="02040503050406030204" pitchFamily="18" charset="0"/>
                          </a:rPr>
                          <m:t>𝛾</m:t>
                        </m:r>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𝛼</m:t>
                        </m:r>
                        <m:r>
                          <a:rPr lang="en-US" sz="3600" b="0" i="1" smtClean="0">
                            <a:latin typeface="Cambria Math" panose="02040503050406030204" pitchFamily="18" charset="0"/>
                            <a:ea typeface="Cambria Math" panose="02040503050406030204" pitchFamily="18" charset="0"/>
                          </a:rPr>
                          <m:t> × </m:t>
                        </m:r>
                        <m:r>
                          <a:rPr lang="en-US" sz="3600" b="0" i="1" smtClean="0">
                            <a:latin typeface="Cambria Math" panose="02040503050406030204" pitchFamily="18" charset="0"/>
                            <a:ea typeface="Cambria Math" panose="02040503050406030204" pitchFamily="18" charset="0"/>
                          </a:rPr>
                          <m:t>𝛽</m:t>
                        </m:r>
                      </m:oMath>
                    </m:oMathPara>
                  </a14:m>
                  <a:endParaRPr lang="en-CH" sz="3600" dirty="0"/>
                </a:p>
              </p:txBody>
            </p:sp>
          </mc:Choice>
          <mc:Fallback xmlns="">
            <p:sp>
              <p:nvSpPr>
                <p:cNvPr id="19" name="TextBox 18">
                  <a:extLst>
                    <a:ext uri="{FF2B5EF4-FFF2-40B4-BE49-F238E27FC236}">
                      <a16:creationId xmlns:a16="http://schemas.microsoft.com/office/drawing/2014/main" id="{502B3CAD-B9A7-61C2-6958-EFAA34C8034D}"/>
                    </a:ext>
                  </a:extLst>
                </p:cNvPr>
                <p:cNvSpPr txBox="1">
                  <a:spLocks noRot="1" noChangeAspect="1" noMove="1" noResize="1" noEditPoints="1" noAdjustHandles="1" noChangeArrowheads="1" noChangeShapeType="1" noTextEdit="1"/>
                </p:cNvSpPr>
                <p:nvPr/>
              </p:nvSpPr>
              <p:spPr>
                <a:xfrm>
                  <a:off x="2564708" y="3713831"/>
                  <a:ext cx="2178738" cy="553998"/>
                </a:xfrm>
                <a:prstGeom prst="rect">
                  <a:avLst/>
                </a:prstGeom>
                <a:blipFill>
                  <a:blip r:embed="rId2"/>
                  <a:stretch>
                    <a:fillRect l="-4651" t="-6667" r="-6395" b="-35556"/>
                  </a:stretch>
                </a:blipFill>
              </p:spPr>
              <p:txBody>
                <a:bodyPr/>
                <a:lstStyle/>
                <a:p>
                  <a:r>
                    <a:rPr lang="en-CH">
                      <a:noFill/>
                    </a:rPr>
                    <a:t> </a:t>
                  </a:r>
                </a:p>
              </p:txBody>
            </p:sp>
          </mc:Fallback>
        </mc:AlternateContent>
      </p:grpSp>
      <p:grpSp>
        <p:nvGrpSpPr>
          <p:cNvPr id="43" name="Group 42">
            <a:extLst>
              <a:ext uri="{FF2B5EF4-FFF2-40B4-BE49-F238E27FC236}">
                <a16:creationId xmlns:a16="http://schemas.microsoft.com/office/drawing/2014/main" id="{57EC2A46-7164-DA34-D3AE-14E7BD87CAD2}"/>
              </a:ext>
            </a:extLst>
          </p:cNvPr>
          <p:cNvGrpSpPr/>
          <p:nvPr/>
        </p:nvGrpSpPr>
        <p:grpSpPr>
          <a:xfrm>
            <a:off x="6416807" y="2637055"/>
            <a:ext cx="5543184" cy="4063048"/>
            <a:chOff x="6416807" y="2637055"/>
            <a:chExt cx="5543184" cy="4063048"/>
          </a:xfrm>
        </p:grpSpPr>
        <p:pic>
          <p:nvPicPr>
            <p:cNvPr id="44" name="Picture 43">
              <a:extLst>
                <a:ext uri="{FF2B5EF4-FFF2-40B4-BE49-F238E27FC236}">
                  <a16:creationId xmlns:a16="http://schemas.microsoft.com/office/drawing/2014/main" id="{F3ABF2CE-A78F-C8E5-2416-E5E7396316DC}"/>
                </a:ext>
              </a:extLst>
            </p:cNvPr>
            <p:cNvPicPr>
              <a:picLocks noChangeAspect="1"/>
            </p:cNvPicPr>
            <p:nvPr/>
          </p:nvPicPr>
          <p:blipFill rotWithShape="1">
            <a:blip r:embed="rId3"/>
            <a:srcRect t="2103" r="3359"/>
            <a:stretch/>
          </p:blipFill>
          <p:spPr>
            <a:xfrm>
              <a:off x="11220673" y="2763318"/>
              <a:ext cx="739318" cy="721957"/>
            </a:xfrm>
            <a:prstGeom prst="ellipse">
              <a:avLst/>
            </a:prstGeom>
          </p:spPr>
        </p:pic>
        <p:grpSp>
          <p:nvGrpSpPr>
            <p:cNvPr id="45" name="Group 44">
              <a:extLst>
                <a:ext uri="{FF2B5EF4-FFF2-40B4-BE49-F238E27FC236}">
                  <a16:creationId xmlns:a16="http://schemas.microsoft.com/office/drawing/2014/main" id="{51229110-7693-EEAA-13FF-17D63B84DE28}"/>
                </a:ext>
              </a:extLst>
            </p:cNvPr>
            <p:cNvGrpSpPr/>
            <p:nvPr/>
          </p:nvGrpSpPr>
          <p:grpSpPr>
            <a:xfrm>
              <a:off x="6416807" y="2637055"/>
              <a:ext cx="5534083" cy="4063048"/>
              <a:chOff x="6416807" y="2637055"/>
              <a:chExt cx="5534083" cy="4063048"/>
            </a:xfrm>
          </p:grpSpPr>
          <p:pic>
            <p:nvPicPr>
              <p:cNvPr id="46" name="Picture 45">
                <a:extLst>
                  <a:ext uri="{FF2B5EF4-FFF2-40B4-BE49-F238E27FC236}">
                    <a16:creationId xmlns:a16="http://schemas.microsoft.com/office/drawing/2014/main" id="{92D7E004-B8A2-4940-F975-B38D5338645C}"/>
                  </a:ext>
                </a:extLst>
              </p:cNvPr>
              <p:cNvPicPr>
                <a:picLocks noChangeAspect="1"/>
              </p:cNvPicPr>
              <p:nvPr/>
            </p:nvPicPr>
            <p:blipFill>
              <a:blip r:embed="rId4"/>
              <a:stretch>
                <a:fillRect/>
              </a:stretch>
            </p:blipFill>
            <p:spPr>
              <a:xfrm>
                <a:off x="6806998" y="2637055"/>
                <a:ext cx="735018" cy="746122"/>
              </a:xfrm>
              <a:prstGeom prst="ellipse">
                <a:avLst/>
              </a:prstGeom>
            </p:spPr>
          </p:pic>
          <p:pic>
            <p:nvPicPr>
              <p:cNvPr id="47" name="Picture 46" descr="Chart, scatter chart&#10;&#10;Description automatically generated">
                <a:extLst>
                  <a:ext uri="{FF2B5EF4-FFF2-40B4-BE49-F238E27FC236}">
                    <a16:creationId xmlns:a16="http://schemas.microsoft.com/office/drawing/2014/main" id="{370AA21A-82D2-18DD-7840-C4C2823F3027}"/>
                  </a:ext>
                </a:extLst>
              </p:cNvPr>
              <p:cNvPicPr>
                <a:picLocks noChangeAspect="1"/>
              </p:cNvPicPr>
              <p:nvPr/>
            </p:nvPicPr>
            <p:blipFill>
              <a:blip r:embed="rId5"/>
              <a:stretch>
                <a:fillRect/>
              </a:stretch>
            </p:blipFill>
            <p:spPr>
              <a:xfrm>
                <a:off x="6419039" y="5961353"/>
                <a:ext cx="720000" cy="738750"/>
              </a:xfrm>
              <a:prstGeom prst="ellipse">
                <a:avLst/>
              </a:prstGeom>
            </p:spPr>
          </p:pic>
          <p:grpSp>
            <p:nvGrpSpPr>
              <p:cNvPr id="48" name="Group 47">
                <a:extLst>
                  <a:ext uri="{FF2B5EF4-FFF2-40B4-BE49-F238E27FC236}">
                    <a16:creationId xmlns:a16="http://schemas.microsoft.com/office/drawing/2014/main" id="{CDC106CE-614F-E10F-CFF2-B4B8855E38BE}"/>
                  </a:ext>
                </a:extLst>
              </p:cNvPr>
              <p:cNvGrpSpPr/>
              <p:nvPr/>
            </p:nvGrpSpPr>
            <p:grpSpPr>
              <a:xfrm>
                <a:off x="6416807" y="2650702"/>
                <a:ext cx="5534083" cy="4036702"/>
                <a:chOff x="1133943" y="1572527"/>
                <a:chExt cx="5534083" cy="4025754"/>
              </a:xfrm>
            </p:grpSpPr>
            <p:pic>
              <p:nvPicPr>
                <p:cNvPr id="49" name="Picture 2" descr="Lo youtuber Human Safari: “Vi svelo i viaggi per l'estate alternativi” - La  Stampa">
                  <a:extLst>
                    <a:ext uri="{FF2B5EF4-FFF2-40B4-BE49-F238E27FC236}">
                      <a16:creationId xmlns:a16="http://schemas.microsoft.com/office/drawing/2014/main" id="{88E9DAC6-E3D0-B9E1-9F3B-6905B20217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510" r="5484"/>
                <a:stretch/>
              </p:blipFill>
              <p:spPr bwMode="auto">
                <a:xfrm>
                  <a:off x="2090057" y="2276599"/>
                  <a:ext cx="4005943" cy="2893165"/>
                </a:xfrm>
                <a:prstGeom prst="ellipse">
                  <a:avLst/>
                </a:prstGeom>
                <a:noFill/>
                <a:extLst>
                  <a:ext uri="{909E8E84-426E-40DD-AFC4-6F175D3DCCD1}">
                    <a14:hiddenFill xmlns:a14="http://schemas.microsoft.com/office/drawing/2010/main">
                      <a:solidFill>
                        <a:srgbClr val="FFFFFF"/>
                      </a:solidFill>
                    </a14:hiddenFill>
                  </a:ext>
                </a:extLst>
              </p:spPr>
            </p:pic>
            <p:sp>
              <p:nvSpPr>
                <p:cNvPr id="50" name="Oval 49">
                  <a:extLst>
                    <a:ext uri="{FF2B5EF4-FFF2-40B4-BE49-F238E27FC236}">
                      <a16:creationId xmlns:a16="http://schemas.microsoft.com/office/drawing/2014/main" id="{8EDC1D89-BE45-E6A9-A77C-84E49236E694}"/>
                    </a:ext>
                  </a:extLst>
                </p:cNvPr>
                <p:cNvSpPr/>
                <p:nvPr/>
              </p:nvSpPr>
              <p:spPr>
                <a:xfrm>
                  <a:off x="2501602" y="408724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51" name="Oval 50">
                  <a:extLst>
                    <a:ext uri="{FF2B5EF4-FFF2-40B4-BE49-F238E27FC236}">
                      <a16:creationId xmlns:a16="http://schemas.microsoft.com/office/drawing/2014/main" id="{AB3746B9-7F11-6C77-FB1B-C79DB35ABBD4}"/>
                    </a:ext>
                  </a:extLst>
                </p:cNvPr>
                <p:cNvSpPr/>
                <p:nvPr/>
              </p:nvSpPr>
              <p:spPr>
                <a:xfrm>
                  <a:off x="5127171"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52" name="Oval 51">
                  <a:extLst>
                    <a:ext uri="{FF2B5EF4-FFF2-40B4-BE49-F238E27FC236}">
                      <a16:creationId xmlns:a16="http://schemas.microsoft.com/office/drawing/2014/main" id="{26442FDC-516E-68C0-DA2B-E507B65669D1}"/>
                    </a:ext>
                  </a:extLst>
                </p:cNvPr>
                <p:cNvSpPr/>
                <p:nvPr/>
              </p:nvSpPr>
              <p:spPr>
                <a:xfrm>
                  <a:off x="2786093"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cxnSp>
              <p:nvCxnSpPr>
                <p:cNvPr id="53" name="Straight Connector 52">
                  <a:extLst>
                    <a:ext uri="{FF2B5EF4-FFF2-40B4-BE49-F238E27FC236}">
                      <a16:creationId xmlns:a16="http://schemas.microsoft.com/office/drawing/2014/main" id="{B7127AEA-B13D-22EC-60AE-3AC4156027F3}"/>
                    </a:ext>
                  </a:extLst>
                </p:cNvPr>
                <p:cNvCxnSpPr/>
                <p:nvPr/>
              </p:nvCxnSpPr>
              <p:spPr>
                <a:xfrm flipV="1">
                  <a:off x="5380141" y="2303895"/>
                  <a:ext cx="674915" cy="728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BE4124-8767-A98D-E492-8E687FE8A441}"/>
                    </a:ext>
                  </a:extLst>
                </p:cNvPr>
                <p:cNvCxnSpPr>
                  <a:cxnSpLocks/>
                </p:cNvCxnSpPr>
                <p:nvPr/>
              </p:nvCxnSpPr>
              <p:spPr>
                <a:xfrm flipV="1">
                  <a:off x="1746913" y="4330444"/>
                  <a:ext cx="795633" cy="664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8E983D7-BFCF-86EB-5A2D-55F5FA2DD7F2}"/>
                    </a:ext>
                  </a:extLst>
                </p:cNvPr>
                <p:cNvCxnSpPr>
                  <a:cxnSpLocks/>
                </p:cNvCxnSpPr>
                <p:nvPr/>
              </p:nvCxnSpPr>
              <p:spPr>
                <a:xfrm>
                  <a:off x="2111178" y="2216386"/>
                  <a:ext cx="717958" cy="831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91A4A1DB-E54C-0156-4BC3-2EAFD3A4CA9E}"/>
                    </a:ext>
                  </a:extLst>
                </p:cNvPr>
                <p:cNvSpPr/>
                <p:nvPr/>
              </p:nvSpPr>
              <p:spPr>
                <a:xfrm>
                  <a:off x="1133943" y="4878281"/>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57" name="Oval 56">
                  <a:extLst>
                    <a:ext uri="{FF2B5EF4-FFF2-40B4-BE49-F238E27FC236}">
                      <a16:creationId xmlns:a16="http://schemas.microsoft.com/office/drawing/2014/main" id="{9FF1621C-8F81-4689-84CD-8491E156A67E}"/>
                    </a:ext>
                  </a:extLst>
                </p:cNvPr>
                <p:cNvSpPr/>
                <p:nvPr/>
              </p:nvSpPr>
              <p:spPr>
                <a:xfrm>
                  <a:off x="5948026" y="1677009"/>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58" name="Oval 57">
                  <a:extLst>
                    <a:ext uri="{FF2B5EF4-FFF2-40B4-BE49-F238E27FC236}">
                      <a16:creationId xmlns:a16="http://schemas.microsoft.com/office/drawing/2014/main" id="{BEF72F20-38FF-85BA-2544-9E6912AA7704}"/>
                    </a:ext>
                  </a:extLst>
                </p:cNvPr>
                <p:cNvSpPr/>
                <p:nvPr/>
              </p:nvSpPr>
              <p:spPr>
                <a:xfrm>
                  <a:off x="1539152" y="1572527"/>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grpSp>
        </p:grpSp>
      </p:grpSp>
      <p:sp>
        <p:nvSpPr>
          <p:cNvPr id="4" name="TextBox 3">
            <a:extLst>
              <a:ext uri="{FF2B5EF4-FFF2-40B4-BE49-F238E27FC236}">
                <a16:creationId xmlns:a16="http://schemas.microsoft.com/office/drawing/2014/main" id="{CB95C39D-D22F-5519-4BD6-AAB49B63D6E0}"/>
              </a:ext>
            </a:extLst>
          </p:cNvPr>
          <p:cNvSpPr txBox="1"/>
          <p:nvPr/>
        </p:nvSpPr>
        <p:spPr>
          <a:xfrm>
            <a:off x="1262514" y="5149176"/>
            <a:ext cx="4770081" cy="923330"/>
          </a:xfrm>
          <a:prstGeom prst="rect">
            <a:avLst/>
          </a:prstGeom>
          <a:noFill/>
        </p:spPr>
        <p:txBody>
          <a:bodyPr wrap="square" rtlCol="0">
            <a:spAutoFit/>
          </a:bodyPr>
          <a:lstStyle/>
          <a:p>
            <a:pPr algn="ctr"/>
            <a:r>
              <a:rPr lang="en-CH" dirty="0">
                <a:latin typeface="Helvetica" pitchFamily="2" charset="0"/>
              </a:rPr>
              <a:t>The total diversity within a landscape is called </a:t>
            </a:r>
            <a:r>
              <a:rPr lang="en-CH" b="1" dirty="0">
                <a:latin typeface="Helvetica" pitchFamily="2" charset="0"/>
              </a:rPr>
              <a:t>𝛄-diversity </a:t>
            </a:r>
            <a:r>
              <a:rPr lang="en-CH" dirty="0">
                <a:latin typeface="Helvetica" pitchFamily="2" charset="0"/>
              </a:rPr>
              <a:t>and consists of two components</a:t>
            </a:r>
          </a:p>
        </p:txBody>
      </p:sp>
    </p:spTree>
    <p:extLst>
      <p:ext uri="{BB962C8B-B14F-4D97-AF65-F5344CB8AC3E}">
        <p14:creationId xmlns:p14="http://schemas.microsoft.com/office/powerpoint/2010/main" val="3218693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457200" indent="-457200">
              <a:buFont typeface="+mj-lt"/>
              <a:buAutoNum type="arabicPeriod" startAt="2"/>
            </a:pPr>
            <a:r>
              <a:rPr lang="en-CH" dirty="0"/>
              <a:t>𝛂-diversity analysis</a:t>
            </a:r>
          </a:p>
          <a:p>
            <a:pPr marL="0" indent="0">
              <a:buNone/>
            </a:pPr>
            <a:endParaRPr lang="en-CH" dirty="0"/>
          </a:p>
        </p:txBody>
      </p:sp>
      <p:sp>
        <p:nvSpPr>
          <p:cNvPr id="21" name="TextBox 20">
            <a:extLst>
              <a:ext uri="{FF2B5EF4-FFF2-40B4-BE49-F238E27FC236}">
                <a16:creationId xmlns:a16="http://schemas.microsoft.com/office/drawing/2014/main" id="{0262415C-816B-7CE1-5689-30E6AC1993AF}"/>
              </a:ext>
            </a:extLst>
          </p:cNvPr>
          <p:cNvSpPr txBox="1"/>
          <p:nvPr/>
        </p:nvSpPr>
        <p:spPr>
          <a:xfrm>
            <a:off x="1388721" y="2287552"/>
            <a:ext cx="4770081" cy="923330"/>
          </a:xfrm>
          <a:prstGeom prst="rect">
            <a:avLst/>
          </a:prstGeom>
          <a:noFill/>
        </p:spPr>
        <p:txBody>
          <a:bodyPr wrap="square" rtlCol="0">
            <a:spAutoFit/>
          </a:bodyPr>
          <a:lstStyle/>
          <a:p>
            <a:pPr algn="ctr"/>
            <a:r>
              <a:rPr lang="en-CH" dirty="0">
                <a:latin typeface="Helvetica" pitchFamily="2" charset="0"/>
              </a:rPr>
              <a:t>…the </a:t>
            </a:r>
            <a:r>
              <a:rPr lang="en-CH" i="1" dirty="0">
                <a:latin typeface="Helvetica" pitchFamily="2" charset="0"/>
              </a:rPr>
              <a:t>local</a:t>
            </a:r>
            <a:r>
              <a:rPr lang="en-CH" dirty="0">
                <a:latin typeface="Helvetica" pitchFamily="2" charset="0"/>
              </a:rPr>
              <a:t> variation contained in each sample, or </a:t>
            </a:r>
            <a:r>
              <a:rPr lang="en-CH" b="1" dirty="0">
                <a:latin typeface="Helvetica" pitchFamily="2" charset="0"/>
              </a:rPr>
              <a:t>𝛂-diversity…</a:t>
            </a:r>
            <a:endParaRPr lang="en-CH" dirty="0">
              <a:latin typeface="Helvetica" pitchFamily="2" charset="0"/>
            </a:endParaRPr>
          </a:p>
          <a:p>
            <a:pPr algn="ctr"/>
            <a:endParaRPr lang="en-CH" dirty="0">
              <a:latin typeface="Helvetica" pitchFamily="2" charset="0"/>
            </a:endParaRPr>
          </a:p>
        </p:txBody>
      </p:sp>
      <p:grpSp>
        <p:nvGrpSpPr>
          <p:cNvPr id="25" name="Group 24">
            <a:extLst>
              <a:ext uri="{FF2B5EF4-FFF2-40B4-BE49-F238E27FC236}">
                <a16:creationId xmlns:a16="http://schemas.microsoft.com/office/drawing/2014/main" id="{EA167A00-5CD4-FF66-2671-BFBF56C01FBC}"/>
              </a:ext>
            </a:extLst>
          </p:cNvPr>
          <p:cNvGrpSpPr/>
          <p:nvPr/>
        </p:nvGrpSpPr>
        <p:grpSpPr>
          <a:xfrm>
            <a:off x="2558186" y="3906156"/>
            <a:ext cx="2178738" cy="597122"/>
            <a:chOff x="2564708" y="3713831"/>
            <a:chExt cx="2178738" cy="597122"/>
          </a:xfrm>
        </p:grpSpPr>
        <p:sp>
          <p:nvSpPr>
            <p:cNvPr id="23" name="Rounded Rectangle 22">
              <a:extLst>
                <a:ext uri="{FF2B5EF4-FFF2-40B4-BE49-F238E27FC236}">
                  <a16:creationId xmlns:a16="http://schemas.microsoft.com/office/drawing/2014/main" id="{947D24B1-0C83-8F4D-DA42-265C7EA051C3}"/>
                </a:ext>
              </a:extLst>
            </p:cNvPr>
            <p:cNvSpPr/>
            <p:nvPr/>
          </p:nvSpPr>
          <p:spPr>
            <a:xfrm>
              <a:off x="3396753" y="3713843"/>
              <a:ext cx="559558" cy="59711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2B3CAD-B9A7-61C2-6958-EFAA34C8034D}"/>
                    </a:ext>
                  </a:extLst>
                </p:cNvPr>
                <p:cNvSpPr txBox="1"/>
                <p:nvPr/>
              </p:nvSpPr>
              <p:spPr>
                <a:xfrm>
                  <a:off x="2564708" y="3713831"/>
                  <a:ext cx="217873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3600" i="1" smtClean="0">
                            <a:latin typeface="Cambria Math" panose="02040503050406030204" pitchFamily="18" charset="0"/>
                            <a:ea typeface="Cambria Math" panose="02040503050406030204" pitchFamily="18" charset="0"/>
                          </a:rPr>
                          <m:t>𝛾</m:t>
                        </m:r>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𝛼</m:t>
                        </m:r>
                        <m:r>
                          <a:rPr lang="en-US" sz="3600" b="0" i="1" smtClean="0">
                            <a:latin typeface="Cambria Math" panose="02040503050406030204" pitchFamily="18" charset="0"/>
                            <a:ea typeface="Cambria Math" panose="02040503050406030204" pitchFamily="18" charset="0"/>
                          </a:rPr>
                          <m:t> × </m:t>
                        </m:r>
                        <m:r>
                          <a:rPr lang="en-US" sz="3600" b="0" i="1" smtClean="0">
                            <a:latin typeface="Cambria Math" panose="02040503050406030204" pitchFamily="18" charset="0"/>
                            <a:ea typeface="Cambria Math" panose="02040503050406030204" pitchFamily="18" charset="0"/>
                          </a:rPr>
                          <m:t>𝛽</m:t>
                        </m:r>
                      </m:oMath>
                    </m:oMathPara>
                  </a14:m>
                  <a:endParaRPr lang="en-CH" sz="3600" dirty="0"/>
                </a:p>
              </p:txBody>
            </p:sp>
          </mc:Choice>
          <mc:Fallback xmlns="">
            <p:sp>
              <p:nvSpPr>
                <p:cNvPr id="19" name="TextBox 18">
                  <a:extLst>
                    <a:ext uri="{FF2B5EF4-FFF2-40B4-BE49-F238E27FC236}">
                      <a16:creationId xmlns:a16="http://schemas.microsoft.com/office/drawing/2014/main" id="{502B3CAD-B9A7-61C2-6958-EFAA34C8034D}"/>
                    </a:ext>
                  </a:extLst>
                </p:cNvPr>
                <p:cNvSpPr txBox="1">
                  <a:spLocks noRot="1" noChangeAspect="1" noMove="1" noResize="1" noEditPoints="1" noAdjustHandles="1" noChangeArrowheads="1" noChangeShapeType="1" noTextEdit="1"/>
                </p:cNvSpPr>
                <p:nvPr/>
              </p:nvSpPr>
              <p:spPr>
                <a:xfrm>
                  <a:off x="2564708" y="3713831"/>
                  <a:ext cx="2178738" cy="553998"/>
                </a:xfrm>
                <a:prstGeom prst="rect">
                  <a:avLst/>
                </a:prstGeom>
                <a:blipFill>
                  <a:blip r:embed="rId2"/>
                  <a:stretch>
                    <a:fillRect l="-4651" t="-6667" r="-6395" b="-35556"/>
                  </a:stretch>
                </a:blipFill>
              </p:spPr>
              <p:txBody>
                <a:bodyPr/>
                <a:lstStyle/>
                <a:p>
                  <a:r>
                    <a:rPr lang="en-CH">
                      <a:noFill/>
                    </a:rPr>
                    <a:t> </a:t>
                  </a:r>
                </a:p>
              </p:txBody>
            </p:sp>
          </mc:Fallback>
        </mc:AlternateContent>
      </p:grpSp>
      <p:sp>
        <p:nvSpPr>
          <p:cNvPr id="26" name="Rounded Rectangle 25">
            <a:extLst>
              <a:ext uri="{FF2B5EF4-FFF2-40B4-BE49-F238E27FC236}">
                <a16:creationId xmlns:a16="http://schemas.microsoft.com/office/drawing/2014/main" id="{4590A72F-2D8A-3131-7ABA-E01C7181597D}"/>
              </a:ext>
            </a:extLst>
          </p:cNvPr>
          <p:cNvSpPr/>
          <p:nvPr/>
        </p:nvSpPr>
        <p:spPr>
          <a:xfrm>
            <a:off x="6653037" y="2462384"/>
            <a:ext cx="1027740" cy="105442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H"/>
          </a:p>
        </p:txBody>
      </p:sp>
      <p:sp>
        <p:nvSpPr>
          <p:cNvPr id="42" name="Rounded Rectangle 41">
            <a:extLst>
              <a:ext uri="{FF2B5EF4-FFF2-40B4-BE49-F238E27FC236}">
                <a16:creationId xmlns:a16="http://schemas.microsoft.com/office/drawing/2014/main" id="{685DBE33-3E91-B072-210E-7CFA0CDE4256}"/>
              </a:ext>
            </a:extLst>
          </p:cNvPr>
          <p:cNvSpPr/>
          <p:nvPr/>
        </p:nvSpPr>
        <p:spPr>
          <a:xfrm>
            <a:off x="11076044" y="2553927"/>
            <a:ext cx="1027740" cy="105442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H"/>
          </a:p>
        </p:txBody>
      </p:sp>
      <p:sp>
        <p:nvSpPr>
          <p:cNvPr id="43" name="Rounded Rectangle 42">
            <a:extLst>
              <a:ext uri="{FF2B5EF4-FFF2-40B4-BE49-F238E27FC236}">
                <a16:creationId xmlns:a16="http://schemas.microsoft.com/office/drawing/2014/main" id="{3FED3463-EB0F-79C8-C053-E71E7CC90D3C}"/>
              </a:ext>
            </a:extLst>
          </p:cNvPr>
          <p:cNvSpPr/>
          <p:nvPr/>
        </p:nvSpPr>
        <p:spPr>
          <a:xfrm>
            <a:off x="6273377" y="5749341"/>
            <a:ext cx="1027740" cy="105442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H"/>
          </a:p>
        </p:txBody>
      </p:sp>
      <p:grpSp>
        <p:nvGrpSpPr>
          <p:cNvPr id="45" name="Group 44">
            <a:extLst>
              <a:ext uri="{FF2B5EF4-FFF2-40B4-BE49-F238E27FC236}">
                <a16:creationId xmlns:a16="http://schemas.microsoft.com/office/drawing/2014/main" id="{978D87D1-FB07-4B41-C7C2-CB2F972BD7F8}"/>
              </a:ext>
            </a:extLst>
          </p:cNvPr>
          <p:cNvGrpSpPr/>
          <p:nvPr/>
        </p:nvGrpSpPr>
        <p:grpSpPr>
          <a:xfrm>
            <a:off x="6416807" y="2637055"/>
            <a:ext cx="5543184" cy="4063048"/>
            <a:chOff x="6416807" y="2637055"/>
            <a:chExt cx="5543184" cy="4063048"/>
          </a:xfrm>
        </p:grpSpPr>
        <p:pic>
          <p:nvPicPr>
            <p:cNvPr id="44" name="Picture 43">
              <a:extLst>
                <a:ext uri="{FF2B5EF4-FFF2-40B4-BE49-F238E27FC236}">
                  <a16:creationId xmlns:a16="http://schemas.microsoft.com/office/drawing/2014/main" id="{505FA86D-9786-2971-A268-2769A3BC8A40}"/>
                </a:ext>
              </a:extLst>
            </p:cNvPr>
            <p:cNvPicPr>
              <a:picLocks noChangeAspect="1"/>
            </p:cNvPicPr>
            <p:nvPr/>
          </p:nvPicPr>
          <p:blipFill rotWithShape="1">
            <a:blip r:embed="rId3"/>
            <a:srcRect t="2103" r="3359"/>
            <a:stretch/>
          </p:blipFill>
          <p:spPr>
            <a:xfrm>
              <a:off x="11220673" y="2763318"/>
              <a:ext cx="739318" cy="721957"/>
            </a:xfrm>
            <a:prstGeom prst="ellipse">
              <a:avLst/>
            </a:prstGeom>
          </p:spPr>
        </p:pic>
        <p:grpSp>
          <p:nvGrpSpPr>
            <p:cNvPr id="27" name="Group 26">
              <a:extLst>
                <a:ext uri="{FF2B5EF4-FFF2-40B4-BE49-F238E27FC236}">
                  <a16:creationId xmlns:a16="http://schemas.microsoft.com/office/drawing/2014/main" id="{EB860961-BBFC-65BC-F7DA-F0D42DB88DA8}"/>
                </a:ext>
              </a:extLst>
            </p:cNvPr>
            <p:cNvGrpSpPr/>
            <p:nvPr/>
          </p:nvGrpSpPr>
          <p:grpSpPr>
            <a:xfrm>
              <a:off x="6416807" y="2637055"/>
              <a:ext cx="5534083" cy="4063048"/>
              <a:chOff x="6416807" y="2637055"/>
              <a:chExt cx="5534083" cy="4063048"/>
            </a:xfrm>
          </p:grpSpPr>
          <p:pic>
            <p:nvPicPr>
              <p:cNvPr id="28" name="Picture 27">
                <a:extLst>
                  <a:ext uri="{FF2B5EF4-FFF2-40B4-BE49-F238E27FC236}">
                    <a16:creationId xmlns:a16="http://schemas.microsoft.com/office/drawing/2014/main" id="{AD1D7337-4A82-EF52-E5B1-D1E44D46E927}"/>
                  </a:ext>
                </a:extLst>
              </p:cNvPr>
              <p:cNvPicPr>
                <a:picLocks noChangeAspect="1"/>
              </p:cNvPicPr>
              <p:nvPr/>
            </p:nvPicPr>
            <p:blipFill>
              <a:blip r:embed="rId4"/>
              <a:stretch>
                <a:fillRect/>
              </a:stretch>
            </p:blipFill>
            <p:spPr>
              <a:xfrm>
                <a:off x="6806998" y="2637055"/>
                <a:ext cx="735018" cy="746122"/>
              </a:xfrm>
              <a:prstGeom prst="ellipse">
                <a:avLst/>
              </a:prstGeom>
            </p:spPr>
          </p:pic>
          <p:pic>
            <p:nvPicPr>
              <p:cNvPr id="31" name="Picture 30" descr="Chart, scatter chart&#10;&#10;Description automatically generated">
                <a:extLst>
                  <a:ext uri="{FF2B5EF4-FFF2-40B4-BE49-F238E27FC236}">
                    <a16:creationId xmlns:a16="http://schemas.microsoft.com/office/drawing/2014/main" id="{F70F988B-91CA-D56C-F971-0A6408CE5648}"/>
                  </a:ext>
                </a:extLst>
              </p:cNvPr>
              <p:cNvPicPr>
                <a:picLocks noChangeAspect="1"/>
              </p:cNvPicPr>
              <p:nvPr/>
            </p:nvPicPr>
            <p:blipFill>
              <a:blip r:embed="rId5"/>
              <a:stretch>
                <a:fillRect/>
              </a:stretch>
            </p:blipFill>
            <p:spPr>
              <a:xfrm>
                <a:off x="6419039" y="5961353"/>
                <a:ext cx="720000" cy="738750"/>
              </a:xfrm>
              <a:prstGeom prst="ellipse">
                <a:avLst/>
              </a:prstGeom>
            </p:spPr>
          </p:pic>
          <p:grpSp>
            <p:nvGrpSpPr>
              <p:cNvPr id="30" name="Group 29">
                <a:extLst>
                  <a:ext uri="{FF2B5EF4-FFF2-40B4-BE49-F238E27FC236}">
                    <a16:creationId xmlns:a16="http://schemas.microsoft.com/office/drawing/2014/main" id="{2765678F-3C89-12E2-0312-D2E86A848014}"/>
                  </a:ext>
                </a:extLst>
              </p:cNvPr>
              <p:cNvGrpSpPr/>
              <p:nvPr/>
            </p:nvGrpSpPr>
            <p:grpSpPr>
              <a:xfrm>
                <a:off x="6416807" y="2650702"/>
                <a:ext cx="5534083" cy="4036702"/>
                <a:chOff x="1133943" y="1572527"/>
                <a:chExt cx="5534083" cy="4025754"/>
              </a:xfrm>
            </p:grpSpPr>
            <p:pic>
              <p:nvPicPr>
                <p:cNvPr id="32" name="Picture 2" descr="Lo youtuber Human Safari: “Vi svelo i viaggi per l'estate alternativi” - La  Stampa">
                  <a:extLst>
                    <a:ext uri="{FF2B5EF4-FFF2-40B4-BE49-F238E27FC236}">
                      <a16:creationId xmlns:a16="http://schemas.microsoft.com/office/drawing/2014/main" id="{0C76CC11-260C-215A-24DE-63A0423762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510" r="5484"/>
                <a:stretch/>
              </p:blipFill>
              <p:spPr bwMode="auto">
                <a:xfrm>
                  <a:off x="2090057" y="2276599"/>
                  <a:ext cx="4005943" cy="2893165"/>
                </a:xfrm>
                <a:prstGeom prst="ellipse">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27E39B53-2630-D622-E2B1-4416035F6260}"/>
                    </a:ext>
                  </a:extLst>
                </p:cNvPr>
                <p:cNvSpPr/>
                <p:nvPr/>
              </p:nvSpPr>
              <p:spPr>
                <a:xfrm>
                  <a:off x="2501602" y="408724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34" name="Oval 33">
                  <a:extLst>
                    <a:ext uri="{FF2B5EF4-FFF2-40B4-BE49-F238E27FC236}">
                      <a16:creationId xmlns:a16="http://schemas.microsoft.com/office/drawing/2014/main" id="{097F08CA-8CDC-1182-D5CD-F51ECB64D777}"/>
                    </a:ext>
                  </a:extLst>
                </p:cNvPr>
                <p:cNvSpPr/>
                <p:nvPr/>
              </p:nvSpPr>
              <p:spPr>
                <a:xfrm>
                  <a:off x="5127171"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35" name="Oval 34">
                  <a:extLst>
                    <a:ext uri="{FF2B5EF4-FFF2-40B4-BE49-F238E27FC236}">
                      <a16:creationId xmlns:a16="http://schemas.microsoft.com/office/drawing/2014/main" id="{13F2A6AE-96AD-FF50-9D82-A30F1E71F14B}"/>
                    </a:ext>
                  </a:extLst>
                </p:cNvPr>
                <p:cNvSpPr/>
                <p:nvPr/>
              </p:nvSpPr>
              <p:spPr>
                <a:xfrm>
                  <a:off x="2786093"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cxnSp>
              <p:nvCxnSpPr>
                <p:cNvPr id="36" name="Straight Connector 35">
                  <a:extLst>
                    <a:ext uri="{FF2B5EF4-FFF2-40B4-BE49-F238E27FC236}">
                      <a16:creationId xmlns:a16="http://schemas.microsoft.com/office/drawing/2014/main" id="{C9D53451-8315-125D-B5CF-A0E3DE3DBEE3}"/>
                    </a:ext>
                  </a:extLst>
                </p:cNvPr>
                <p:cNvCxnSpPr/>
                <p:nvPr/>
              </p:nvCxnSpPr>
              <p:spPr>
                <a:xfrm flipV="1">
                  <a:off x="5380141" y="2303895"/>
                  <a:ext cx="674915" cy="728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110D04-DE7B-DFD8-5AAD-5E7E9D28ABF2}"/>
                    </a:ext>
                  </a:extLst>
                </p:cNvPr>
                <p:cNvCxnSpPr>
                  <a:cxnSpLocks/>
                </p:cNvCxnSpPr>
                <p:nvPr/>
              </p:nvCxnSpPr>
              <p:spPr>
                <a:xfrm flipV="1">
                  <a:off x="1746913" y="4330444"/>
                  <a:ext cx="795633" cy="664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B356006-AF66-DCB8-399A-5BCF949FA31F}"/>
                    </a:ext>
                  </a:extLst>
                </p:cNvPr>
                <p:cNvCxnSpPr>
                  <a:cxnSpLocks/>
                </p:cNvCxnSpPr>
                <p:nvPr/>
              </p:nvCxnSpPr>
              <p:spPr>
                <a:xfrm>
                  <a:off x="2111178" y="2216386"/>
                  <a:ext cx="717958" cy="831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3439BE6-C477-926B-C781-2E73D0FB6254}"/>
                    </a:ext>
                  </a:extLst>
                </p:cNvPr>
                <p:cNvSpPr/>
                <p:nvPr/>
              </p:nvSpPr>
              <p:spPr>
                <a:xfrm>
                  <a:off x="1133943" y="4878281"/>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40" name="Oval 39">
                  <a:extLst>
                    <a:ext uri="{FF2B5EF4-FFF2-40B4-BE49-F238E27FC236}">
                      <a16:creationId xmlns:a16="http://schemas.microsoft.com/office/drawing/2014/main" id="{04176A1D-1B30-78CC-9F6F-DE2AECC0861A}"/>
                    </a:ext>
                  </a:extLst>
                </p:cNvPr>
                <p:cNvSpPr/>
                <p:nvPr/>
              </p:nvSpPr>
              <p:spPr>
                <a:xfrm>
                  <a:off x="5948026" y="1677009"/>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41" name="Oval 40">
                  <a:extLst>
                    <a:ext uri="{FF2B5EF4-FFF2-40B4-BE49-F238E27FC236}">
                      <a16:creationId xmlns:a16="http://schemas.microsoft.com/office/drawing/2014/main" id="{621DE65B-C0B1-9C8B-DD72-10BBEE6FD601}"/>
                    </a:ext>
                  </a:extLst>
                </p:cNvPr>
                <p:cNvSpPr/>
                <p:nvPr/>
              </p:nvSpPr>
              <p:spPr>
                <a:xfrm>
                  <a:off x="1539152" y="1572527"/>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grpSp>
        </p:grpSp>
      </p:grpSp>
      <p:sp>
        <p:nvSpPr>
          <p:cNvPr id="4" name="TextBox 3">
            <a:extLst>
              <a:ext uri="{FF2B5EF4-FFF2-40B4-BE49-F238E27FC236}">
                <a16:creationId xmlns:a16="http://schemas.microsoft.com/office/drawing/2014/main" id="{37796D42-F159-5320-062B-785D768BCBF7}"/>
              </a:ext>
            </a:extLst>
          </p:cNvPr>
          <p:cNvSpPr txBox="1"/>
          <p:nvPr/>
        </p:nvSpPr>
        <p:spPr>
          <a:xfrm>
            <a:off x="1650709" y="5107362"/>
            <a:ext cx="4881349" cy="369332"/>
          </a:xfrm>
          <a:prstGeom prst="rect">
            <a:avLst/>
          </a:prstGeom>
          <a:noFill/>
        </p:spPr>
        <p:txBody>
          <a:bodyPr wrap="square" rtlCol="0">
            <a:spAutoFit/>
          </a:bodyPr>
          <a:lstStyle/>
          <a:p>
            <a:r>
              <a:rPr lang="en-CH" dirty="0">
                <a:latin typeface="Helvetica" pitchFamily="2" charset="0"/>
                <a:sym typeface="Wingdings" pitchFamily="2" charset="2"/>
              </a:rPr>
              <a:t> </a:t>
            </a:r>
            <a:r>
              <a:rPr lang="en-CH" dirty="0">
                <a:latin typeface="Helvetica" pitchFamily="2" charset="0"/>
              </a:rPr>
              <a:t>“Quantity” of “species” of ONE microbiome</a:t>
            </a:r>
          </a:p>
        </p:txBody>
      </p:sp>
    </p:spTree>
    <p:extLst>
      <p:ext uri="{BB962C8B-B14F-4D97-AF65-F5344CB8AC3E}">
        <p14:creationId xmlns:p14="http://schemas.microsoft.com/office/powerpoint/2010/main" val="122430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457200" indent="-457200">
              <a:buFont typeface="+mj-lt"/>
              <a:buAutoNum type="arabicPeriod" startAt="3"/>
            </a:pPr>
            <a:r>
              <a:rPr lang="en-CH" dirty="0"/>
              <a:t>𝛃-diversity analysis</a:t>
            </a:r>
          </a:p>
          <a:p>
            <a:pPr marL="0" indent="0">
              <a:buNone/>
            </a:pPr>
            <a:endParaRPr lang="en-CH" dirty="0"/>
          </a:p>
        </p:txBody>
      </p:sp>
      <p:sp>
        <p:nvSpPr>
          <p:cNvPr id="21" name="TextBox 20">
            <a:extLst>
              <a:ext uri="{FF2B5EF4-FFF2-40B4-BE49-F238E27FC236}">
                <a16:creationId xmlns:a16="http://schemas.microsoft.com/office/drawing/2014/main" id="{0262415C-816B-7CE1-5689-30E6AC1993AF}"/>
              </a:ext>
            </a:extLst>
          </p:cNvPr>
          <p:cNvSpPr txBox="1"/>
          <p:nvPr/>
        </p:nvSpPr>
        <p:spPr>
          <a:xfrm>
            <a:off x="1388721" y="2287552"/>
            <a:ext cx="4770081" cy="923330"/>
          </a:xfrm>
          <a:prstGeom prst="rect">
            <a:avLst/>
          </a:prstGeom>
          <a:noFill/>
        </p:spPr>
        <p:txBody>
          <a:bodyPr wrap="square" rtlCol="0">
            <a:spAutoFit/>
          </a:bodyPr>
          <a:lstStyle/>
          <a:p>
            <a:pPr algn="ctr"/>
            <a:r>
              <a:rPr lang="en-CH" dirty="0">
                <a:latin typeface="Helvetica" pitchFamily="2" charset="0"/>
              </a:rPr>
              <a:t>…and the degree of dissimilarity between samples/sites, known as </a:t>
            </a:r>
            <a:r>
              <a:rPr lang="en-CH" b="1" dirty="0">
                <a:latin typeface="Helvetica" pitchFamily="2" charset="0"/>
              </a:rPr>
              <a:t>𝛃-diversity</a:t>
            </a:r>
            <a:endParaRPr lang="en-CH" dirty="0">
              <a:latin typeface="Helvetica" pitchFamily="2" charset="0"/>
            </a:endParaRPr>
          </a:p>
          <a:p>
            <a:pPr algn="ctr"/>
            <a:endParaRPr lang="en-CH" dirty="0">
              <a:latin typeface="Helvetica" pitchFamily="2" charset="0"/>
            </a:endParaRPr>
          </a:p>
        </p:txBody>
      </p:sp>
      <p:grpSp>
        <p:nvGrpSpPr>
          <p:cNvPr id="25" name="Group 24">
            <a:extLst>
              <a:ext uri="{FF2B5EF4-FFF2-40B4-BE49-F238E27FC236}">
                <a16:creationId xmlns:a16="http://schemas.microsoft.com/office/drawing/2014/main" id="{EA167A00-5CD4-FF66-2671-BFBF56C01FBC}"/>
              </a:ext>
            </a:extLst>
          </p:cNvPr>
          <p:cNvGrpSpPr/>
          <p:nvPr/>
        </p:nvGrpSpPr>
        <p:grpSpPr>
          <a:xfrm>
            <a:off x="2558186" y="3902689"/>
            <a:ext cx="2260894" cy="597110"/>
            <a:chOff x="2564708" y="3710364"/>
            <a:chExt cx="2260894" cy="597110"/>
          </a:xfrm>
        </p:grpSpPr>
        <p:sp>
          <p:nvSpPr>
            <p:cNvPr id="24" name="Rounded Rectangle 23">
              <a:extLst>
                <a:ext uri="{FF2B5EF4-FFF2-40B4-BE49-F238E27FC236}">
                  <a16:creationId xmlns:a16="http://schemas.microsoft.com/office/drawing/2014/main" id="{9FC66618-D1B4-13B7-4094-F1F5D360CB07}"/>
                </a:ext>
              </a:extLst>
            </p:cNvPr>
            <p:cNvSpPr/>
            <p:nvPr/>
          </p:nvSpPr>
          <p:spPr>
            <a:xfrm>
              <a:off x="4266044" y="3710364"/>
              <a:ext cx="559558" cy="59711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2B3CAD-B9A7-61C2-6958-EFAA34C8034D}"/>
                    </a:ext>
                  </a:extLst>
                </p:cNvPr>
                <p:cNvSpPr txBox="1"/>
                <p:nvPr/>
              </p:nvSpPr>
              <p:spPr>
                <a:xfrm>
                  <a:off x="2564708" y="3713831"/>
                  <a:ext cx="217873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3600" i="1" smtClean="0">
                            <a:latin typeface="Cambria Math" panose="02040503050406030204" pitchFamily="18" charset="0"/>
                            <a:ea typeface="Cambria Math" panose="02040503050406030204" pitchFamily="18" charset="0"/>
                          </a:rPr>
                          <m:t>𝛾</m:t>
                        </m:r>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𝛼</m:t>
                        </m:r>
                        <m:r>
                          <a:rPr lang="en-US" sz="3600" b="0" i="1" smtClean="0">
                            <a:latin typeface="Cambria Math" panose="02040503050406030204" pitchFamily="18" charset="0"/>
                            <a:ea typeface="Cambria Math" panose="02040503050406030204" pitchFamily="18" charset="0"/>
                          </a:rPr>
                          <m:t> × </m:t>
                        </m:r>
                        <m:r>
                          <a:rPr lang="en-US" sz="3600" b="0" i="1" smtClean="0">
                            <a:latin typeface="Cambria Math" panose="02040503050406030204" pitchFamily="18" charset="0"/>
                            <a:ea typeface="Cambria Math" panose="02040503050406030204" pitchFamily="18" charset="0"/>
                          </a:rPr>
                          <m:t>𝛽</m:t>
                        </m:r>
                      </m:oMath>
                    </m:oMathPara>
                  </a14:m>
                  <a:endParaRPr lang="en-CH" sz="3600" dirty="0"/>
                </a:p>
              </p:txBody>
            </p:sp>
          </mc:Choice>
          <mc:Fallback xmlns="">
            <p:sp>
              <p:nvSpPr>
                <p:cNvPr id="19" name="TextBox 18">
                  <a:extLst>
                    <a:ext uri="{FF2B5EF4-FFF2-40B4-BE49-F238E27FC236}">
                      <a16:creationId xmlns:a16="http://schemas.microsoft.com/office/drawing/2014/main" id="{502B3CAD-B9A7-61C2-6958-EFAA34C8034D}"/>
                    </a:ext>
                  </a:extLst>
                </p:cNvPr>
                <p:cNvSpPr txBox="1">
                  <a:spLocks noRot="1" noChangeAspect="1" noMove="1" noResize="1" noEditPoints="1" noAdjustHandles="1" noChangeArrowheads="1" noChangeShapeType="1" noTextEdit="1"/>
                </p:cNvSpPr>
                <p:nvPr/>
              </p:nvSpPr>
              <p:spPr>
                <a:xfrm>
                  <a:off x="2564708" y="3713831"/>
                  <a:ext cx="2178738" cy="553998"/>
                </a:xfrm>
                <a:prstGeom prst="rect">
                  <a:avLst/>
                </a:prstGeom>
                <a:blipFill>
                  <a:blip r:embed="rId2"/>
                  <a:stretch>
                    <a:fillRect l="-4651" t="-6667" r="-6395" b="-35556"/>
                  </a:stretch>
                </a:blipFill>
              </p:spPr>
              <p:txBody>
                <a:bodyPr/>
                <a:lstStyle/>
                <a:p>
                  <a:r>
                    <a:rPr lang="en-CH">
                      <a:noFill/>
                    </a:rPr>
                    <a:t> </a:t>
                  </a:r>
                </a:p>
              </p:txBody>
            </p:sp>
          </mc:Fallback>
        </mc:AlternateContent>
      </p:grpSp>
      <p:grpSp>
        <p:nvGrpSpPr>
          <p:cNvPr id="56" name="Group 55">
            <a:extLst>
              <a:ext uri="{FF2B5EF4-FFF2-40B4-BE49-F238E27FC236}">
                <a16:creationId xmlns:a16="http://schemas.microsoft.com/office/drawing/2014/main" id="{159361D3-1F7F-1343-64E0-082C6CA5E605}"/>
              </a:ext>
            </a:extLst>
          </p:cNvPr>
          <p:cNvGrpSpPr/>
          <p:nvPr/>
        </p:nvGrpSpPr>
        <p:grpSpPr>
          <a:xfrm>
            <a:off x="6416807" y="2637055"/>
            <a:ext cx="5543184" cy="4063048"/>
            <a:chOff x="6416807" y="2637055"/>
            <a:chExt cx="5543184" cy="4063048"/>
          </a:xfrm>
        </p:grpSpPr>
        <p:pic>
          <p:nvPicPr>
            <p:cNvPr id="57" name="Picture 56">
              <a:extLst>
                <a:ext uri="{FF2B5EF4-FFF2-40B4-BE49-F238E27FC236}">
                  <a16:creationId xmlns:a16="http://schemas.microsoft.com/office/drawing/2014/main" id="{791DC52B-202A-EE70-78F5-A966C4DB65C9}"/>
                </a:ext>
              </a:extLst>
            </p:cNvPr>
            <p:cNvPicPr>
              <a:picLocks noChangeAspect="1"/>
            </p:cNvPicPr>
            <p:nvPr/>
          </p:nvPicPr>
          <p:blipFill rotWithShape="1">
            <a:blip r:embed="rId3"/>
            <a:srcRect t="2103" r="3359"/>
            <a:stretch/>
          </p:blipFill>
          <p:spPr>
            <a:xfrm>
              <a:off x="11220673" y="2763318"/>
              <a:ext cx="739318" cy="721957"/>
            </a:xfrm>
            <a:prstGeom prst="ellipse">
              <a:avLst/>
            </a:prstGeom>
          </p:spPr>
        </p:pic>
        <p:grpSp>
          <p:nvGrpSpPr>
            <p:cNvPr id="58" name="Group 57">
              <a:extLst>
                <a:ext uri="{FF2B5EF4-FFF2-40B4-BE49-F238E27FC236}">
                  <a16:creationId xmlns:a16="http://schemas.microsoft.com/office/drawing/2014/main" id="{DE6C8817-F2D0-FC25-3B7B-959BF65BA537}"/>
                </a:ext>
              </a:extLst>
            </p:cNvPr>
            <p:cNvGrpSpPr/>
            <p:nvPr/>
          </p:nvGrpSpPr>
          <p:grpSpPr>
            <a:xfrm>
              <a:off x="6416807" y="2637055"/>
              <a:ext cx="5534083" cy="4063048"/>
              <a:chOff x="6416807" y="2637055"/>
              <a:chExt cx="5534083" cy="4063048"/>
            </a:xfrm>
          </p:grpSpPr>
          <p:pic>
            <p:nvPicPr>
              <p:cNvPr id="59" name="Picture 58">
                <a:extLst>
                  <a:ext uri="{FF2B5EF4-FFF2-40B4-BE49-F238E27FC236}">
                    <a16:creationId xmlns:a16="http://schemas.microsoft.com/office/drawing/2014/main" id="{94A95F0B-758C-C77E-8167-FBCCF88A0BED}"/>
                  </a:ext>
                </a:extLst>
              </p:cNvPr>
              <p:cNvPicPr>
                <a:picLocks noChangeAspect="1"/>
              </p:cNvPicPr>
              <p:nvPr/>
            </p:nvPicPr>
            <p:blipFill>
              <a:blip r:embed="rId4"/>
              <a:stretch>
                <a:fillRect/>
              </a:stretch>
            </p:blipFill>
            <p:spPr>
              <a:xfrm>
                <a:off x="6806998" y="2637055"/>
                <a:ext cx="735018" cy="746122"/>
              </a:xfrm>
              <a:prstGeom prst="ellipse">
                <a:avLst/>
              </a:prstGeom>
            </p:spPr>
          </p:pic>
          <p:pic>
            <p:nvPicPr>
              <p:cNvPr id="60" name="Picture 59" descr="Chart, scatter chart&#10;&#10;Description automatically generated">
                <a:extLst>
                  <a:ext uri="{FF2B5EF4-FFF2-40B4-BE49-F238E27FC236}">
                    <a16:creationId xmlns:a16="http://schemas.microsoft.com/office/drawing/2014/main" id="{F3ECB59A-0AF3-1C78-F9C7-57F53959279C}"/>
                  </a:ext>
                </a:extLst>
              </p:cNvPr>
              <p:cNvPicPr>
                <a:picLocks noChangeAspect="1"/>
              </p:cNvPicPr>
              <p:nvPr/>
            </p:nvPicPr>
            <p:blipFill>
              <a:blip r:embed="rId5"/>
              <a:stretch>
                <a:fillRect/>
              </a:stretch>
            </p:blipFill>
            <p:spPr>
              <a:xfrm>
                <a:off x="6419039" y="5961353"/>
                <a:ext cx="720000" cy="738750"/>
              </a:xfrm>
              <a:prstGeom prst="ellipse">
                <a:avLst/>
              </a:prstGeom>
            </p:spPr>
          </p:pic>
          <p:grpSp>
            <p:nvGrpSpPr>
              <p:cNvPr id="61" name="Group 60">
                <a:extLst>
                  <a:ext uri="{FF2B5EF4-FFF2-40B4-BE49-F238E27FC236}">
                    <a16:creationId xmlns:a16="http://schemas.microsoft.com/office/drawing/2014/main" id="{906F550B-8F88-A72A-3841-89C6583F91B2}"/>
                  </a:ext>
                </a:extLst>
              </p:cNvPr>
              <p:cNvGrpSpPr/>
              <p:nvPr/>
            </p:nvGrpSpPr>
            <p:grpSpPr>
              <a:xfrm>
                <a:off x="6416807" y="2650702"/>
                <a:ext cx="5534083" cy="4036702"/>
                <a:chOff x="1133943" y="1572527"/>
                <a:chExt cx="5534083" cy="4025754"/>
              </a:xfrm>
            </p:grpSpPr>
            <p:pic>
              <p:nvPicPr>
                <p:cNvPr id="62" name="Picture 2" descr="Lo youtuber Human Safari: “Vi svelo i viaggi per l'estate alternativi” - La  Stampa">
                  <a:extLst>
                    <a:ext uri="{FF2B5EF4-FFF2-40B4-BE49-F238E27FC236}">
                      <a16:creationId xmlns:a16="http://schemas.microsoft.com/office/drawing/2014/main" id="{A5E9278C-C993-6E1F-152D-BC64A6E1E8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510" r="5484"/>
                <a:stretch/>
              </p:blipFill>
              <p:spPr bwMode="auto">
                <a:xfrm>
                  <a:off x="2090057" y="2276599"/>
                  <a:ext cx="4005943" cy="2893165"/>
                </a:xfrm>
                <a:prstGeom prst="ellipse">
                  <a:avLst/>
                </a:prstGeom>
                <a:noFill/>
                <a:extLst>
                  <a:ext uri="{909E8E84-426E-40DD-AFC4-6F175D3DCCD1}">
                    <a14:hiddenFill xmlns:a14="http://schemas.microsoft.com/office/drawing/2010/main">
                      <a:solidFill>
                        <a:srgbClr val="FFFFFF"/>
                      </a:solidFill>
                    </a14:hiddenFill>
                  </a:ext>
                </a:extLst>
              </p:spPr>
            </p:pic>
            <p:sp>
              <p:nvSpPr>
                <p:cNvPr id="63" name="Oval 62">
                  <a:extLst>
                    <a:ext uri="{FF2B5EF4-FFF2-40B4-BE49-F238E27FC236}">
                      <a16:creationId xmlns:a16="http://schemas.microsoft.com/office/drawing/2014/main" id="{381F9ABF-6F05-CA51-2FD5-7C730A54165E}"/>
                    </a:ext>
                  </a:extLst>
                </p:cNvPr>
                <p:cNvSpPr/>
                <p:nvPr/>
              </p:nvSpPr>
              <p:spPr>
                <a:xfrm>
                  <a:off x="2501602" y="408724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64" name="Oval 63">
                  <a:extLst>
                    <a:ext uri="{FF2B5EF4-FFF2-40B4-BE49-F238E27FC236}">
                      <a16:creationId xmlns:a16="http://schemas.microsoft.com/office/drawing/2014/main" id="{4036A6B6-9092-398B-C869-A42C81AF2611}"/>
                    </a:ext>
                  </a:extLst>
                </p:cNvPr>
                <p:cNvSpPr/>
                <p:nvPr/>
              </p:nvSpPr>
              <p:spPr>
                <a:xfrm>
                  <a:off x="5127171"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65" name="Oval 64">
                  <a:extLst>
                    <a:ext uri="{FF2B5EF4-FFF2-40B4-BE49-F238E27FC236}">
                      <a16:creationId xmlns:a16="http://schemas.microsoft.com/office/drawing/2014/main" id="{2E1E6A63-3F42-DB6E-9182-F732366E21EF}"/>
                    </a:ext>
                  </a:extLst>
                </p:cNvPr>
                <p:cNvSpPr/>
                <p:nvPr/>
              </p:nvSpPr>
              <p:spPr>
                <a:xfrm>
                  <a:off x="2786093"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cxnSp>
              <p:nvCxnSpPr>
                <p:cNvPr id="66" name="Straight Connector 65">
                  <a:extLst>
                    <a:ext uri="{FF2B5EF4-FFF2-40B4-BE49-F238E27FC236}">
                      <a16:creationId xmlns:a16="http://schemas.microsoft.com/office/drawing/2014/main" id="{409225AC-AB26-1108-B64B-7EE7AB7D2ED8}"/>
                    </a:ext>
                  </a:extLst>
                </p:cNvPr>
                <p:cNvCxnSpPr/>
                <p:nvPr/>
              </p:nvCxnSpPr>
              <p:spPr>
                <a:xfrm flipV="1">
                  <a:off x="5380141" y="2303895"/>
                  <a:ext cx="674915" cy="728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7119639-D31D-3527-26CC-873165741C48}"/>
                    </a:ext>
                  </a:extLst>
                </p:cNvPr>
                <p:cNvCxnSpPr>
                  <a:cxnSpLocks/>
                </p:cNvCxnSpPr>
                <p:nvPr/>
              </p:nvCxnSpPr>
              <p:spPr>
                <a:xfrm flipV="1">
                  <a:off x="1746913" y="4330444"/>
                  <a:ext cx="795633" cy="664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6A9D3A5-F180-634E-538D-40C12FA63AEC}"/>
                    </a:ext>
                  </a:extLst>
                </p:cNvPr>
                <p:cNvCxnSpPr>
                  <a:cxnSpLocks/>
                </p:cNvCxnSpPr>
                <p:nvPr/>
              </p:nvCxnSpPr>
              <p:spPr>
                <a:xfrm>
                  <a:off x="2111178" y="2216386"/>
                  <a:ext cx="717958" cy="831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351EEE2-8EF3-7066-8789-26B73EF49709}"/>
                    </a:ext>
                  </a:extLst>
                </p:cNvPr>
                <p:cNvSpPr/>
                <p:nvPr/>
              </p:nvSpPr>
              <p:spPr>
                <a:xfrm>
                  <a:off x="1133943" y="4878281"/>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70" name="Oval 69">
                  <a:extLst>
                    <a:ext uri="{FF2B5EF4-FFF2-40B4-BE49-F238E27FC236}">
                      <a16:creationId xmlns:a16="http://schemas.microsoft.com/office/drawing/2014/main" id="{0CD4146E-AD0F-9D52-9B22-75FA34EAE65F}"/>
                    </a:ext>
                  </a:extLst>
                </p:cNvPr>
                <p:cNvSpPr/>
                <p:nvPr/>
              </p:nvSpPr>
              <p:spPr>
                <a:xfrm>
                  <a:off x="5948026" y="1677009"/>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71" name="Oval 70">
                  <a:extLst>
                    <a:ext uri="{FF2B5EF4-FFF2-40B4-BE49-F238E27FC236}">
                      <a16:creationId xmlns:a16="http://schemas.microsoft.com/office/drawing/2014/main" id="{14E3CC02-8018-97F4-52B1-4F69577C378C}"/>
                    </a:ext>
                  </a:extLst>
                </p:cNvPr>
                <p:cNvSpPr/>
                <p:nvPr/>
              </p:nvSpPr>
              <p:spPr>
                <a:xfrm>
                  <a:off x="1539152" y="1572527"/>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grpSp>
        </p:grpSp>
      </p:grpSp>
      <p:sp>
        <p:nvSpPr>
          <p:cNvPr id="72" name="Left-right Arrow 71">
            <a:extLst>
              <a:ext uri="{FF2B5EF4-FFF2-40B4-BE49-F238E27FC236}">
                <a16:creationId xmlns:a16="http://schemas.microsoft.com/office/drawing/2014/main" id="{CF781E46-C02F-463F-C899-29266133836E}"/>
              </a:ext>
            </a:extLst>
          </p:cNvPr>
          <p:cNvSpPr/>
          <p:nvPr/>
        </p:nvSpPr>
        <p:spPr>
          <a:xfrm rot="5736674">
            <a:off x="5937796" y="4524080"/>
            <a:ext cx="1992573" cy="29636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H"/>
          </a:p>
        </p:txBody>
      </p:sp>
      <p:sp>
        <p:nvSpPr>
          <p:cNvPr id="73" name="Left-right Arrow 72">
            <a:extLst>
              <a:ext uri="{FF2B5EF4-FFF2-40B4-BE49-F238E27FC236}">
                <a16:creationId xmlns:a16="http://schemas.microsoft.com/office/drawing/2014/main" id="{EFC3EB95-A456-BC22-3FEB-C4D32A47B416}"/>
              </a:ext>
            </a:extLst>
          </p:cNvPr>
          <p:cNvSpPr/>
          <p:nvPr/>
        </p:nvSpPr>
        <p:spPr>
          <a:xfrm rot="10967073">
            <a:off x="7824847" y="2787365"/>
            <a:ext cx="3238707" cy="28642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H"/>
          </a:p>
        </p:txBody>
      </p:sp>
      <p:sp>
        <p:nvSpPr>
          <p:cNvPr id="74" name="Curved Left Arrow 73">
            <a:extLst>
              <a:ext uri="{FF2B5EF4-FFF2-40B4-BE49-F238E27FC236}">
                <a16:creationId xmlns:a16="http://schemas.microsoft.com/office/drawing/2014/main" id="{55FEF9BE-6DA3-EA57-944A-F657511A9115}"/>
              </a:ext>
            </a:extLst>
          </p:cNvPr>
          <p:cNvSpPr/>
          <p:nvPr/>
        </p:nvSpPr>
        <p:spPr>
          <a:xfrm rot="3407554">
            <a:off x="9203608" y="3159959"/>
            <a:ext cx="1581936" cy="4903714"/>
          </a:xfrm>
          <a:prstGeom prst="curvedLeftArrow">
            <a:avLst>
              <a:gd name="adj1" fmla="val 10283"/>
              <a:gd name="adj2" fmla="val 30346"/>
              <a:gd name="adj3" fmla="val 282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H">
              <a:solidFill>
                <a:schemeClr val="tx1"/>
              </a:solidFill>
            </a:endParaRPr>
          </a:p>
        </p:txBody>
      </p:sp>
    </p:spTree>
    <p:extLst>
      <p:ext uri="{BB962C8B-B14F-4D97-AF65-F5344CB8AC3E}">
        <p14:creationId xmlns:p14="http://schemas.microsoft.com/office/powerpoint/2010/main" val="376805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a:xfrm>
            <a:off x="838200" y="1269402"/>
            <a:ext cx="6207557" cy="4907561"/>
          </a:xfrm>
        </p:spPr>
        <p:txBody>
          <a:bodyPr/>
          <a:lstStyle/>
          <a:p>
            <a:pPr marL="457200" indent="-457200">
              <a:buFont typeface="+mj-lt"/>
              <a:buAutoNum type="arabicPeriod" startAt="2"/>
            </a:pPr>
            <a:r>
              <a:rPr lang="en-CH" dirty="0"/>
              <a:t>𝛂-diversity analysis</a:t>
            </a:r>
          </a:p>
          <a:p>
            <a:pPr marL="457200" indent="-457200">
              <a:buFont typeface="+mj-lt"/>
              <a:buAutoNum type="arabicPeriod" startAt="2"/>
            </a:pPr>
            <a:endParaRPr lang="en-CH" dirty="0"/>
          </a:p>
          <a:p>
            <a:r>
              <a:rPr lang="fr-FR" sz="1800" dirty="0" err="1">
                <a:latin typeface="Helvetica" pitchFamily="2" charset="0"/>
              </a:rPr>
              <a:t>Measures</a:t>
            </a:r>
            <a:r>
              <a:rPr lang="fr-FR" sz="1800" dirty="0">
                <a:latin typeface="Helvetica" pitchFamily="2" charset="0"/>
              </a:rPr>
              <a:t> the </a:t>
            </a:r>
            <a:r>
              <a:rPr lang="fr-FR" sz="1800" dirty="0" err="1">
                <a:latin typeface="Helvetica" pitchFamily="2" charset="0"/>
              </a:rPr>
              <a:t>diversity</a:t>
            </a:r>
            <a:r>
              <a:rPr lang="fr-FR" sz="1800" dirty="0">
                <a:latin typeface="Helvetica" pitchFamily="2" charset="0"/>
              </a:rPr>
              <a:t> </a:t>
            </a:r>
            <a:r>
              <a:rPr lang="fr-FR" sz="1800" dirty="0" err="1">
                <a:latin typeface="Helvetica" pitchFamily="2" charset="0"/>
              </a:rPr>
              <a:t>within</a:t>
            </a:r>
            <a:r>
              <a:rPr lang="fr-FR" sz="1800" dirty="0">
                <a:latin typeface="Helvetica" pitchFamily="2" charset="0"/>
              </a:rPr>
              <a:t> a sample</a:t>
            </a:r>
          </a:p>
          <a:p>
            <a:pPr lvl="1"/>
            <a:r>
              <a:rPr lang="fr-FR" sz="1600" dirty="0">
                <a:latin typeface="Helvetica" pitchFamily="2" charset="0"/>
              </a:rPr>
              <a:t>How </a:t>
            </a:r>
            <a:r>
              <a:rPr lang="fr-FR" sz="1600" dirty="0" err="1">
                <a:latin typeface="Helvetica" pitchFamily="2" charset="0"/>
              </a:rPr>
              <a:t>many</a:t>
            </a:r>
            <a:r>
              <a:rPr lang="fr-FR" sz="1600" dirty="0">
                <a:latin typeface="Helvetica" pitchFamily="2" charset="0"/>
              </a:rPr>
              <a:t> </a:t>
            </a:r>
            <a:r>
              <a:rPr lang="fr-FR" sz="1600" dirty="0" err="1">
                <a:latin typeface="Helvetica" pitchFamily="2" charset="0"/>
              </a:rPr>
              <a:t>species</a:t>
            </a:r>
            <a:r>
              <a:rPr lang="fr-FR" sz="1600" dirty="0">
                <a:latin typeface="Helvetica" pitchFamily="2" charset="0"/>
              </a:rPr>
              <a:t>? </a:t>
            </a:r>
            <a:r>
              <a:rPr lang="fr-FR" sz="1600" dirty="0">
                <a:latin typeface="Helvetica" pitchFamily="2" charset="0"/>
                <a:sym typeface="Wingdings" panose="05000000000000000000" pitchFamily="2" charset="2"/>
              </a:rPr>
              <a:t> </a:t>
            </a:r>
            <a:r>
              <a:rPr lang="fr-FR" sz="1600" b="1" dirty="0" err="1">
                <a:latin typeface="Helvetica" pitchFamily="2" charset="0"/>
                <a:sym typeface="Wingdings" panose="05000000000000000000" pitchFamily="2" charset="2"/>
              </a:rPr>
              <a:t>Richness</a:t>
            </a:r>
            <a:endParaRPr lang="fr-FR" sz="1600" b="1" dirty="0">
              <a:latin typeface="Helvetica" pitchFamily="2" charset="0"/>
              <a:sym typeface="Wingdings" panose="05000000000000000000" pitchFamily="2" charset="2"/>
            </a:endParaRPr>
          </a:p>
          <a:p>
            <a:pPr lvl="1"/>
            <a:r>
              <a:rPr lang="fr-FR" sz="1600" dirty="0">
                <a:latin typeface="Helvetica" pitchFamily="2" charset="0"/>
                <a:sym typeface="Wingdings" panose="05000000000000000000" pitchFamily="2" charset="2"/>
              </a:rPr>
              <a:t>In </a:t>
            </a:r>
            <a:r>
              <a:rPr lang="fr-FR" sz="1600" dirty="0" err="1">
                <a:latin typeface="Helvetica" pitchFamily="2" charset="0"/>
                <a:sym typeface="Wingdings" panose="05000000000000000000" pitchFamily="2" charset="2"/>
              </a:rPr>
              <a:t>equal</a:t>
            </a:r>
            <a:r>
              <a:rPr lang="fr-FR" sz="1600" dirty="0">
                <a:latin typeface="Helvetica" pitchFamily="2" charset="0"/>
                <a:sym typeface="Wingdings" panose="05000000000000000000" pitchFamily="2" charset="2"/>
              </a:rPr>
              <a:t> </a:t>
            </a:r>
            <a:r>
              <a:rPr lang="fr-FR" sz="1600" dirty="0" err="1">
                <a:latin typeface="Helvetica" pitchFamily="2" charset="0"/>
                <a:sym typeface="Wingdings" panose="05000000000000000000" pitchFamily="2" charset="2"/>
              </a:rPr>
              <a:t>numbers</a:t>
            </a:r>
            <a:r>
              <a:rPr lang="fr-FR" sz="1600" dirty="0">
                <a:latin typeface="Helvetica" pitchFamily="2" charset="0"/>
                <a:sym typeface="Wingdings" panose="05000000000000000000" pitchFamily="2" charset="2"/>
              </a:rPr>
              <a:t>?  </a:t>
            </a:r>
            <a:r>
              <a:rPr lang="fr-FR" sz="1600" b="1" dirty="0" err="1">
                <a:latin typeface="Helvetica" pitchFamily="2" charset="0"/>
                <a:sym typeface="Wingdings" panose="05000000000000000000" pitchFamily="2" charset="2"/>
              </a:rPr>
              <a:t>Evenness</a:t>
            </a:r>
            <a:endParaRPr lang="fr-FR" sz="1600" b="1" dirty="0">
              <a:latin typeface="Helvetica" pitchFamily="2" charset="0"/>
              <a:sym typeface="Wingdings" panose="05000000000000000000" pitchFamily="2" charset="2"/>
            </a:endParaRPr>
          </a:p>
          <a:p>
            <a:pPr lvl="1"/>
            <a:endParaRPr lang="fr-FR" sz="1600" dirty="0">
              <a:latin typeface="Helvetica" pitchFamily="2" charset="0"/>
            </a:endParaRPr>
          </a:p>
          <a:p>
            <a:r>
              <a:rPr lang="fr-FR" sz="1800" dirty="0" err="1">
                <a:latin typeface="Helvetica" pitchFamily="2" charset="0"/>
              </a:rPr>
              <a:t>Depends</a:t>
            </a:r>
            <a:r>
              <a:rPr lang="fr-FR" sz="1800" dirty="0">
                <a:latin typeface="Helvetica" pitchFamily="2" charset="0"/>
              </a:rPr>
              <a:t> on the </a:t>
            </a:r>
            <a:r>
              <a:rPr lang="fr-FR" sz="1800" dirty="0" err="1">
                <a:latin typeface="Helvetica" pitchFamily="2" charset="0"/>
              </a:rPr>
              <a:t>taxonomic</a:t>
            </a:r>
            <a:r>
              <a:rPr lang="fr-FR" sz="1800" dirty="0">
                <a:latin typeface="Helvetica" pitchFamily="2" charset="0"/>
              </a:rPr>
              <a:t> </a:t>
            </a:r>
            <a:r>
              <a:rPr lang="fr-FR" sz="1800" dirty="0" err="1">
                <a:latin typeface="Helvetica" pitchFamily="2" charset="0"/>
              </a:rPr>
              <a:t>level</a:t>
            </a:r>
            <a:r>
              <a:rPr lang="fr-FR" sz="1800" dirty="0">
                <a:latin typeface="Helvetica" pitchFamily="2" charset="0"/>
              </a:rPr>
              <a:t> (ASV, </a:t>
            </a:r>
            <a:r>
              <a:rPr lang="fr-FR" sz="1800" dirty="0" err="1">
                <a:latin typeface="Helvetica" pitchFamily="2" charset="0"/>
              </a:rPr>
              <a:t>species</a:t>
            </a:r>
            <a:r>
              <a:rPr lang="fr-FR" sz="1800" dirty="0">
                <a:latin typeface="Helvetica" pitchFamily="2" charset="0"/>
              </a:rPr>
              <a:t>, </a:t>
            </a:r>
            <a:r>
              <a:rPr lang="fr-FR" sz="1800" dirty="0" err="1">
                <a:latin typeface="Helvetica" pitchFamily="2" charset="0"/>
              </a:rPr>
              <a:t>genus</a:t>
            </a:r>
            <a:r>
              <a:rPr lang="fr-FR" sz="1800" dirty="0">
                <a:latin typeface="Helvetica" pitchFamily="2" charset="0"/>
              </a:rPr>
              <a:t>)</a:t>
            </a:r>
          </a:p>
          <a:p>
            <a:endParaRPr lang="fr-FR" sz="1800" dirty="0">
              <a:latin typeface="Helvetica" pitchFamily="2" charset="0"/>
            </a:endParaRPr>
          </a:p>
          <a:p>
            <a:r>
              <a:rPr lang="en-US" sz="1800" dirty="0">
                <a:latin typeface="Helvetica" pitchFamily="2" charset="0"/>
              </a:rPr>
              <a:t>C “features” (taxa, genes, transcripts…) in proportions p</a:t>
            </a:r>
            <a:r>
              <a:rPr lang="en-US" sz="1800" baseline="-25000" dirty="0">
                <a:latin typeface="Helvetica" pitchFamily="2" charset="0"/>
              </a:rPr>
              <a:t>1</a:t>
            </a:r>
            <a:r>
              <a:rPr lang="en-US" sz="1800" dirty="0">
                <a:latin typeface="Helvetica" pitchFamily="2" charset="0"/>
              </a:rPr>
              <a:t>, p</a:t>
            </a:r>
            <a:r>
              <a:rPr lang="en-US" sz="1800" baseline="-25000" dirty="0">
                <a:latin typeface="Helvetica" pitchFamily="2" charset="0"/>
              </a:rPr>
              <a:t>2</a:t>
            </a:r>
            <a:r>
              <a:rPr lang="en-US" sz="1800" dirty="0">
                <a:latin typeface="Helvetica" pitchFamily="2" charset="0"/>
              </a:rPr>
              <a:t>, ..., </a:t>
            </a:r>
            <a:r>
              <a:rPr lang="en-US" sz="1800" dirty="0" err="1">
                <a:latin typeface="Helvetica" pitchFamily="2" charset="0"/>
              </a:rPr>
              <a:t>p</a:t>
            </a:r>
            <a:r>
              <a:rPr lang="en-US" sz="1800" baseline="-25000" dirty="0" err="1">
                <a:latin typeface="Helvetica" pitchFamily="2" charset="0"/>
              </a:rPr>
              <a:t>C</a:t>
            </a:r>
            <a:r>
              <a:rPr lang="en-US" sz="1800" dirty="0">
                <a:latin typeface="Helvetica" pitchFamily="2" charset="0"/>
              </a:rPr>
              <a:t> in a sample </a:t>
            </a:r>
            <a:r>
              <a:rPr lang="en-US" sz="1800" dirty="0">
                <a:latin typeface="Helvetica" pitchFamily="2" charset="0"/>
                <a:sym typeface="Wingdings" pitchFamily="2" charset="2"/>
              </a:rPr>
              <a:t></a:t>
            </a:r>
            <a:r>
              <a:rPr lang="en-US" sz="1800" dirty="0">
                <a:latin typeface="Helvetica" pitchFamily="2" charset="0"/>
              </a:rPr>
              <a:t> relative abundance data</a:t>
            </a:r>
            <a:endParaRPr lang="fr-FR" sz="1800" dirty="0">
              <a:latin typeface="Helvetica" pitchFamily="2" charset="0"/>
            </a:endParaRPr>
          </a:p>
          <a:p>
            <a:pPr algn="ctr"/>
            <a:endParaRPr lang="en-CH" dirty="0">
              <a:latin typeface="Helvetica" pitchFamily="2" charset="0"/>
            </a:endParaRPr>
          </a:p>
          <a:p>
            <a:pPr marL="457200" indent="-457200">
              <a:buFont typeface="+mj-lt"/>
              <a:buAutoNum type="arabicPeriod" startAt="2"/>
            </a:pPr>
            <a:endParaRPr lang="en-CH" dirty="0"/>
          </a:p>
          <a:p>
            <a:pPr marL="0" indent="0">
              <a:buNone/>
            </a:pPr>
            <a:endParaRPr lang="en-CH" dirty="0"/>
          </a:p>
        </p:txBody>
      </p:sp>
      <p:graphicFrame>
        <p:nvGraphicFramePr>
          <p:cNvPr id="16" name="Table 4">
            <a:extLst>
              <a:ext uri="{FF2B5EF4-FFF2-40B4-BE49-F238E27FC236}">
                <a16:creationId xmlns:a16="http://schemas.microsoft.com/office/drawing/2014/main" id="{FD4919A7-05E2-2949-5568-52B04AA884A1}"/>
              </a:ext>
            </a:extLst>
          </p:cNvPr>
          <p:cNvGraphicFramePr>
            <a:graphicFrameLocks noGrp="1"/>
          </p:cNvGraphicFramePr>
          <p:nvPr>
            <p:extLst>
              <p:ext uri="{D42A27DB-BD31-4B8C-83A1-F6EECF244321}">
                <p14:modId xmlns:p14="http://schemas.microsoft.com/office/powerpoint/2010/main" val="1192214798"/>
              </p:ext>
            </p:extLst>
          </p:nvPr>
        </p:nvGraphicFramePr>
        <p:xfrm>
          <a:off x="8681655" y="2781357"/>
          <a:ext cx="2582472" cy="2807241"/>
        </p:xfrm>
        <a:graphic>
          <a:graphicData uri="http://schemas.openxmlformats.org/drawingml/2006/table">
            <a:tbl>
              <a:tblPr firstRow="1" bandRow="1">
                <a:tableStyleId>{5940675A-B579-460E-94D1-54222C63F5DA}</a:tableStyleId>
              </a:tblPr>
              <a:tblGrid>
                <a:gridCol w="860824">
                  <a:extLst>
                    <a:ext uri="{9D8B030D-6E8A-4147-A177-3AD203B41FA5}">
                      <a16:colId xmlns:a16="http://schemas.microsoft.com/office/drawing/2014/main" val="1005006508"/>
                    </a:ext>
                  </a:extLst>
                </a:gridCol>
                <a:gridCol w="860824">
                  <a:extLst>
                    <a:ext uri="{9D8B030D-6E8A-4147-A177-3AD203B41FA5}">
                      <a16:colId xmlns:a16="http://schemas.microsoft.com/office/drawing/2014/main" val="1079401809"/>
                    </a:ext>
                  </a:extLst>
                </a:gridCol>
                <a:gridCol w="860824">
                  <a:extLst>
                    <a:ext uri="{9D8B030D-6E8A-4147-A177-3AD203B41FA5}">
                      <a16:colId xmlns:a16="http://schemas.microsoft.com/office/drawing/2014/main" val="337967351"/>
                    </a:ext>
                  </a:extLst>
                </a:gridCol>
              </a:tblGrid>
              <a:tr h="935747">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100</a:t>
                      </a:r>
                    </a:p>
                  </a:txBody>
                  <a:tcPr anchor="ctr"/>
                </a:tc>
                <a:extLst>
                  <a:ext uri="{0D108BD9-81ED-4DB2-BD59-A6C34878D82A}">
                    <a16:rowId xmlns:a16="http://schemas.microsoft.com/office/drawing/2014/main" val="2218474996"/>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200</a:t>
                      </a:r>
                    </a:p>
                  </a:txBody>
                  <a:tcPr anchor="ctr"/>
                </a:tc>
                <a:extLst>
                  <a:ext uri="{0D108BD9-81ED-4DB2-BD59-A6C34878D82A}">
                    <a16:rowId xmlns:a16="http://schemas.microsoft.com/office/drawing/2014/main" val="1152887508"/>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0</a:t>
                      </a:r>
                    </a:p>
                  </a:txBody>
                  <a:tcPr anchor="ctr"/>
                </a:tc>
                <a:tc>
                  <a:txBody>
                    <a:bodyPr/>
                    <a:lstStyle/>
                    <a:p>
                      <a:pPr algn="ctr"/>
                      <a:r>
                        <a:rPr lang="en-CH" dirty="0">
                          <a:latin typeface="Helvetica" pitchFamily="2" charset="0"/>
                        </a:rPr>
                        <a:t>5</a:t>
                      </a:r>
                    </a:p>
                  </a:txBody>
                  <a:tcPr anchor="ctr"/>
                </a:tc>
                <a:extLst>
                  <a:ext uri="{0D108BD9-81ED-4DB2-BD59-A6C34878D82A}">
                    <a16:rowId xmlns:a16="http://schemas.microsoft.com/office/drawing/2014/main" val="3106792869"/>
                  </a:ext>
                </a:extLst>
              </a:tr>
            </a:tbl>
          </a:graphicData>
        </a:graphic>
      </p:graphicFrame>
      <p:grpSp>
        <p:nvGrpSpPr>
          <p:cNvPr id="46" name="Group 45">
            <a:extLst>
              <a:ext uri="{FF2B5EF4-FFF2-40B4-BE49-F238E27FC236}">
                <a16:creationId xmlns:a16="http://schemas.microsoft.com/office/drawing/2014/main" id="{5F416487-7FAE-53A7-C889-C5830005D800}"/>
              </a:ext>
            </a:extLst>
          </p:cNvPr>
          <p:cNvGrpSpPr/>
          <p:nvPr/>
        </p:nvGrpSpPr>
        <p:grpSpPr>
          <a:xfrm>
            <a:off x="7604345" y="1674727"/>
            <a:ext cx="3749455" cy="3709964"/>
            <a:chOff x="7604345" y="1674727"/>
            <a:chExt cx="3749455" cy="3709964"/>
          </a:xfrm>
        </p:grpSpPr>
        <p:pic>
          <p:nvPicPr>
            <p:cNvPr id="17" name="Content Placeholder 12" descr="A black silhouette of a giraffe&#10;&#10;Description automatically generated with medium confidence">
              <a:extLst>
                <a:ext uri="{FF2B5EF4-FFF2-40B4-BE49-F238E27FC236}">
                  <a16:creationId xmlns:a16="http://schemas.microsoft.com/office/drawing/2014/main" id="{A3CBDA96-D331-B8AE-F37A-1872BA95A158}"/>
                </a:ext>
              </a:extLst>
            </p:cNvPr>
            <p:cNvPicPr>
              <a:picLocks noChangeAspect="1"/>
            </p:cNvPicPr>
            <p:nvPr/>
          </p:nvPicPr>
          <p:blipFill>
            <a:blip r:embed="rId3"/>
            <a:stretch>
              <a:fillRect/>
            </a:stretch>
          </p:blipFill>
          <p:spPr>
            <a:xfrm>
              <a:off x="7604345" y="3949617"/>
              <a:ext cx="890833" cy="820218"/>
            </a:xfrm>
            <a:prstGeom prst="rect">
              <a:avLst/>
            </a:prstGeom>
          </p:spPr>
        </p:pic>
        <p:pic>
          <p:nvPicPr>
            <p:cNvPr id="18" name="Picture 17" descr="A silhouette of a person&#10;&#10;Description automatically generated with medium confidence">
              <a:extLst>
                <a:ext uri="{FF2B5EF4-FFF2-40B4-BE49-F238E27FC236}">
                  <a16:creationId xmlns:a16="http://schemas.microsoft.com/office/drawing/2014/main" id="{B3018AC4-31E1-B2C2-B55B-3AC94B20259E}"/>
                </a:ext>
              </a:extLst>
            </p:cNvPr>
            <p:cNvPicPr>
              <a:picLocks noChangeAspect="1"/>
            </p:cNvPicPr>
            <p:nvPr/>
          </p:nvPicPr>
          <p:blipFill>
            <a:blip r:embed="rId4"/>
            <a:stretch>
              <a:fillRect/>
            </a:stretch>
          </p:blipFill>
          <p:spPr>
            <a:xfrm>
              <a:off x="7660666" y="2781357"/>
              <a:ext cx="778189" cy="1139490"/>
            </a:xfrm>
            <a:prstGeom prst="rect">
              <a:avLst/>
            </a:prstGeom>
          </p:spPr>
        </p:pic>
        <p:pic>
          <p:nvPicPr>
            <p:cNvPr id="20" name="Picture 19" descr="Icon&#10;&#10;Description automatically generated">
              <a:extLst>
                <a:ext uri="{FF2B5EF4-FFF2-40B4-BE49-F238E27FC236}">
                  <a16:creationId xmlns:a16="http://schemas.microsoft.com/office/drawing/2014/main" id="{B7EA583B-CDE0-3048-B307-17EDE29D6DF5}"/>
                </a:ext>
              </a:extLst>
            </p:cNvPr>
            <p:cNvPicPr>
              <a:picLocks noChangeAspect="1"/>
            </p:cNvPicPr>
            <p:nvPr/>
          </p:nvPicPr>
          <p:blipFill>
            <a:blip r:embed="rId5"/>
            <a:stretch>
              <a:fillRect/>
            </a:stretch>
          </p:blipFill>
          <p:spPr>
            <a:xfrm>
              <a:off x="7604345" y="4798605"/>
              <a:ext cx="788792" cy="586086"/>
            </a:xfrm>
            <a:prstGeom prst="rect">
              <a:avLst/>
            </a:prstGeom>
          </p:spPr>
        </p:pic>
        <p:pic>
          <p:nvPicPr>
            <p:cNvPr id="22" name="Picture 21">
              <a:extLst>
                <a:ext uri="{FF2B5EF4-FFF2-40B4-BE49-F238E27FC236}">
                  <a16:creationId xmlns:a16="http://schemas.microsoft.com/office/drawing/2014/main" id="{44A1F653-AA1E-3B30-AE41-5AD5AC1447A3}"/>
                </a:ext>
              </a:extLst>
            </p:cNvPr>
            <p:cNvPicPr>
              <a:picLocks noChangeAspect="1"/>
            </p:cNvPicPr>
            <p:nvPr/>
          </p:nvPicPr>
          <p:blipFill>
            <a:blip r:embed="rId6"/>
            <a:stretch>
              <a:fillRect/>
            </a:stretch>
          </p:blipFill>
          <p:spPr>
            <a:xfrm>
              <a:off x="9636177" y="2090187"/>
              <a:ext cx="673427" cy="415940"/>
            </a:xfrm>
            <a:prstGeom prst="rect">
              <a:avLst/>
            </a:prstGeom>
          </p:spPr>
        </p:pic>
        <p:pic>
          <p:nvPicPr>
            <p:cNvPr id="24" name="Picture 23" descr="Icon&#10;&#10;Description automatically generated">
              <a:extLst>
                <a:ext uri="{FF2B5EF4-FFF2-40B4-BE49-F238E27FC236}">
                  <a16:creationId xmlns:a16="http://schemas.microsoft.com/office/drawing/2014/main" id="{C6C034D3-CCD3-C79F-D011-8D27DAEE096D}"/>
                </a:ext>
              </a:extLst>
            </p:cNvPr>
            <p:cNvPicPr>
              <a:picLocks noChangeAspect="1"/>
            </p:cNvPicPr>
            <p:nvPr/>
          </p:nvPicPr>
          <p:blipFill>
            <a:blip r:embed="rId7"/>
            <a:stretch>
              <a:fillRect/>
            </a:stretch>
          </p:blipFill>
          <p:spPr>
            <a:xfrm>
              <a:off x="10472405" y="2012474"/>
              <a:ext cx="881395" cy="564489"/>
            </a:xfrm>
            <a:prstGeom prst="rect">
              <a:avLst/>
            </a:prstGeom>
          </p:spPr>
        </p:pic>
        <p:pic>
          <p:nvPicPr>
            <p:cNvPr id="29" name="Picture 28" descr="A picture containing icon&#10;&#10;Description automatically generated">
              <a:extLst>
                <a:ext uri="{FF2B5EF4-FFF2-40B4-BE49-F238E27FC236}">
                  <a16:creationId xmlns:a16="http://schemas.microsoft.com/office/drawing/2014/main" id="{D2BDA0F3-A3AD-7810-76B5-2BEE8FE3148A}"/>
                </a:ext>
              </a:extLst>
            </p:cNvPr>
            <p:cNvPicPr>
              <a:picLocks noChangeAspect="1"/>
            </p:cNvPicPr>
            <p:nvPr/>
          </p:nvPicPr>
          <p:blipFill>
            <a:blip r:embed="rId8"/>
            <a:stretch>
              <a:fillRect/>
            </a:stretch>
          </p:blipFill>
          <p:spPr>
            <a:xfrm rot="3646621">
              <a:off x="8536773" y="2039520"/>
              <a:ext cx="1063110" cy="333524"/>
            </a:xfrm>
            <a:prstGeom prst="rect">
              <a:avLst/>
            </a:prstGeom>
          </p:spPr>
        </p:pic>
      </p:grpSp>
    </p:spTree>
    <p:extLst>
      <p:ext uri="{BB962C8B-B14F-4D97-AF65-F5344CB8AC3E}">
        <p14:creationId xmlns:p14="http://schemas.microsoft.com/office/powerpoint/2010/main" val="391626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normAutofit/>
              </a:bodyPr>
              <a:lstStyle/>
              <a:p>
                <a:pPr marL="457200" indent="-457200">
                  <a:buFont typeface="+mj-lt"/>
                  <a:buAutoNum type="arabicPeriod" startAt="2"/>
                </a:pPr>
                <a:r>
                  <a:rPr lang="en-CH" dirty="0"/>
                  <a:t>𝛂-diversity analysis</a:t>
                </a:r>
              </a:p>
              <a:p>
                <a:pPr marL="0" indent="0">
                  <a:buNone/>
                </a:pPr>
                <a:endParaRPr lang="en-CH" dirty="0"/>
              </a:p>
              <a:p>
                <a:r>
                  <a:rPr lang="fr-FR" sz="1800" dirty="0" err="1">
                    <a:solidFill>
                      <a:srgbClr val="002060"/>
                    </a:solidFill>
                  </a:rPr>
                  <a:t>Observed</a:t>
                </a:r>
                <a:r>
                  <a:rPr lang="fr-FR" sz="1800" dirty="0">
                    <a:solidFill>
                      <a:srgbClr val="002060"/>
                    </a:solidFill>
                  </a:rPr>
                  <a:t> </a:t>
                </a:r>
                <a:r>
                  <a:rPr lang="fr-FR" sz="1800" dirty="0" err="1">
                    <a:solidFill>
                      <a:srgbClr val="002060"/>
                    </a:solidFill>
                  </a:rPr>
                  <a:t>richness</a:t>
                </a:r>
                <a:r>
                  <a:rPr lang="fr-FR" sz="1800" dirty="0"/>
                  <a:t>: C</a:t>
                </a:r>
              </a:p>
              <a:p>
                <a:pPr lvl="1"/>
                <a:r>
                  <a:rPr lang="fr-FR" sz="1400" dirty="0"/>
                  <a:t>How </a:t>
                </a:r>
                <a:r>
                  <a:rPr lang="fr-FR" sz="1400" dirty="0" err="1"/>
                  <a:t>many</a:t>
                </a:r>
                <a:r>
                  <a:rPr lang="fr-FR" sz="1400" dirty="0"/>
                  <a:t> </a:t>
                </a:r>
                <a:r>
                  <a:rPr lang="fr-FR" sz="1400" dirty="0" err="1"/>
                  <a:t>species</a:t>
                </a:r>
                <a:r>
                  <a:rPr lang="fr-FR" sz="1400" dirty="0"/>
                  <a:t>/</a:t>
                </a:r>
                <a:r>
                  <a:rPr lang="fr-FR" sz="1400" dirty="0" err="1"/>
                  <a:t>ASVs</a:t>
                </a:r>
                <a:r>
                  <a:rPr lang="fr-FR" sz="1400" dirty="0"/>
                  <a:t> or </a:t>
                </a:r>
                <a:r>
                  <a:rPr lang="fr-FR" sz="1400" dirty="0" err="1"/>
                  <a:t>OTUs</a:t>
                </a:r>
                <a:r>
                  <a:rPr lang="fr-FR" sz="1400" dirty="0"/>
                  <a:t> do </a:t>
                </a:r>
                <a:r>
                  <a:rPr lang="fr-FR" sz="1400" dirty="0" err="1"/>
                  <a:t>we</a:t>
                </a:r>
                <a:r>
                  <a:rPr lang="fr-FR" sz="1400" dirty="0"/>
                  <a:t> observe in </a:t>
                </a:r>
                <a:r>
                  <a:rPr lang="fr-FR" sz="1400" dirty="0" err="1"/>
                  <a:t>each</a:t>
                </a:r>
                <a:r>
                  <a:rPr lang="fr-FR" sz="1400" dirty="0"/>
                  <a:t> sample?</a:t>
                </a:r>
              </a:p>
              <a:p>
                <a:pPr lvl="1"/>
                <a:r>
                  <a:rPr lang="fr-FR" sz="1400" dirty="0" err="1"/>
                  <a:t>Gives</a:t>
                </a:r>
                <a:r>
                  <a:rPr lang="fr-FR" sz="1400" dirty="0"/>
                  <a:t> no importance to </a:t>
                </a:r>
                <a:r>
                  <a:rPr lang="fr-FR" sz="1400" dirty="0" err="1"/>
                  <a:t>abundance</a:t>
                </a:r>
                <a:endParaRPr lang="fr-FR" sz="1400" dirty="0"/>
              </a:p>
              <a:p>
                <a:endParaRPr lang="fr-FR" sz="1800" dirty="0"/>
              </a:p>
              <a:p>
                <a:r>
                  <a:rPr lang="fr-FR" sz="1800" dirty="0" err="1">
                    <a:solidFill>
                      <a:srgbClr val="002060"/>
                    </a:solidFill>
                  </a:rPr>
                  <a:t>Simpson’s</a:t>
                </a:r>
                <a:r>
                  <a:rPr lang="fr-FR" sz="1800" dirty="0">
                    <a:solidFill>
                      <a:srgbClr val="002060"/>
                    </a:solidFill>
                  </a:rPr>
                  <a:t> index</a:t>
                </a:r>
                <a:r>
                  <a:rPr lang="fr-FR" sz="1800" dirty="0"/>
                  <a:t>: </a:t>
                </a:r>
                <a14:m>
                  <m:oMath xmlns:m="http://schemas.openxmlformats.org/officeDocument/2006/math">
                    <m:r>
                      <m:rPr>
                        <m:sty m:val="p"/>
                      </m:rPr>
                      <a:rPr lang="el-GR" sz="1800" b="0" i="1" smtClean="0">
                        <a:latin typeface="Cambria Math" panose="02040503050406030204" pitchFamily="18" charset="0"/>
                        <a:ea typeface="Cambria Math" panose="02040503050406030204" pitchFamily="18" charset="0"/>
                      </a:rPr>
                      <m:t>λ</m:t>
                    </m:r>
                    <m:r>
                      <a:rPr lang="en-US" sz="1800" b="0" i="0" smtClean="0">
                        <a:latin typeface="Cambria Math" panose="02040503050406030204" pitchFamily="18" charset="0"/>
                      </a:rPr>
                      <m:t>=</m:t>
                    </m:r>
                    <m:nary>
                      <m:naryPr>
                        <m:chr m:val="∑"/>
                        <m:ctrlPr>
                          <a:rPr lang="fr-FR" sz="1800" i="1" smtClean="0">
                            <a:latin typeface="Cambria Math" panose="02040503050406030204" pitchFamily="18" charset="0"/>
                          </a:rPr>
                        </m:ctrlPr>
                      </m:naryPr>
                      <m:sub>
                        <m:r>
                          <m:rPr>
                            <m:brk m:alnAt="23"/>
                          </m:rPr>
                          <a:rPr lang="fr-FR" sz="1800" b="0" i="1" smtClean="0">
                            <a:latin typeface="Cambria Math" panose="02040503050406030204" pitchFamily="18" charset="0"/>
                          </a:rPr>
                          <m:t>𝑖</m:t>
                        </m:r>
                        <m:r>
                          <a:rPr lang="fr-FR" sz="1800" b="0" i="1" smtClean="0">
                            <a:latin typeface="Cambria Math" panose="02040503050406030204" pitchFamily="18" charset="0"/>
                          </a:rPr>
                          <m:t>=1</m:t>
                        </m:r>
                      </m:sub>
                      <m:sup>
                        <m:r>
                          <a:rPr lang="fr-FR" sz="1800" b="0" i="1" smtClean="0">
                            <a:latin typeface="Cambria Math" panose="02040503050406030204" pitchFamily="18" charset="0"/>
                          </a:rPr>
                          <m:t>𝐶</m:t>
                        </m:r>
                      </m:sup>
                      <m:e>
                        <m:sSubSup>
                          <m:sSubSupPr>
                            <m:ctrlPr>
                              <a:rPr lang="fr-FR" sz="1800" i="1" smtClean="0">
                                <a:latin typeface="Cambria Math" panose="02040503050406030204" pitchFamily="18" charset="0"/>
                              </a:rPr>
                            </m:ctrlPr>
                          </m:sSubSupPr>
                          <m:e>
                            <m:r>
                              <a:rPr lang="fr-FR" sz="1800" b="0" i="1" smtClean="0">
                                <a:latin typeface="Cambria Math" panose="02040503050406030204" pitchFamily="18" charset="0"/>
                              </a:rPr>
                              <m:t>𝑝</m:t>
                            </m:r>
                          </m:e>
                          <m:sub>
                            <m:r>
                              <a:rPr lang="fr-FR" sz="1800" b="0" i="1" smtClean="0">
                                <a:latin typeface="Cambria Math" panose="02040503050406030204" pitchFamily="18" charset="0"/>
                              </a:rPr>
                              <m:t>𝑖</m:t>
                            </m:r>
                          </m:sub>
                          <m:sup>
                            <m:r>
                              <a:rPr lang="fr-FR" sz="1800" b="0" i="1" smtClean="0">
                                <a:latin typeface="Cambria Math" panose="02040503050406030204" pitchFamily="18" charset="0"/>
                              </a:rPr>
                              <m:t>2</m:t>
                            </m:r>
                          </m:sup>
                        </m:sSubSup>
                      </m:e>
                    </m:nary>
                  </m:oMath>
                </a14:m>
                <a:r>
                  <a:rPr lang="fr-FR" sz="1800" dirty="0"/>
                  <a:t> </a:t>
                </a:r>
              </a:p>
              <a:p>
                <a:pPr lvl="1"/>
                <a:r>
                  <a:rPr lang="fr-FR" sz="1400" dirty="0">
                    <a:sym typeface="Wingdings" panose="05000000000000000000" pitchFamily="2" charset="2"/>
                  </a:rPr>
                  <a:t>inverse Simpson </a:t>
                </a:r>
                <a:r>
                  <a:rPr lang="fr-FR" sz="1400" dirty="0" err="1">
                    <a:sym typeface="Wingdings" panose="05000000000000000000" pitchFamily="2" charset="2"/>
                  </a:rPr>
                  <a:t>is</a:t>
                </a:r>
                <a:r>
                  <a:rPr lang="fr-FR" sz="1400" dirty="0">
                    <a:sym typeface="Wingdings" panose="05000000000000000000" pitchFamily="2" charset="2"/>
                  </a:rPr>
                  <a:t> </a:t>
                </a:r>
                <a:r>
                  <a:rPr lang="fr-FR" sz="1400" dirty="0" err="1">
                    <a:sym typeface="Wingdings" panose="05000000000000000000" pitchFamily="2" charset="2"/>
                  </a:rPr>
                  <a:t>usually</a:t>
                </a:r>
                <a:r>
                  <a:rPr lang="fr-FR" sz="1400" dirty="0">
                    <a:sym typeface="Wingdings" panose="05000000000000000000" pitchFamily="2" charset="2"/>
                  </a:rPr>
                  <a:t> </a:t>
                </a:r>
                <a:r>
                  <a:rPr lang="fr-FR" sz="1400" dirty="0" err="1">
                    <a:sym typeface="Wingdings" panose="05000000000000000000" pitchFamily="2" charset="2"/>
                  </a:rPr>
                  <a:t>used</a:t>
                </a:r>
                <a:r>
                  <a:rPr lang="fr-FR" sz="1400" dirty="0">
                    <a:sym typeface="Wingdings" panose="05000000000000000000" pitchFamily="2" charset="2"/>
                  </a:rPr>
                  <a:t> (</a:t>
                </a:r>
                <a14:m>
                  <m:oMath xmlns:m="http://schemas.openxmlformats.org/officeDocument/2006/math">
                    <m:r>
                      <a:rPr lang="en-US" sz="1400" b="0" i="1" smtClean="0">
                        <a:latin typeface="Cambria Math" panose="02040503050406030204" pitchFamily="18" charset="0"/>
                        <a:sym typeface="Wingdings" panose="05000000000000000000" pitchFamily="2" charset="2"/>
                      </a:rPr>
                      <m:t>𝐷</m:t>
                    </m:r>
                    <m:r>
                      <a:rPr lang="en-US" sz="1400" b="0" i="1" smtClean="0">
                        <a:latin typeface="Cambria Math" panose="02040503050406030204" pitchFamily="18" charset="0"/>
                        <a:sym typeface="Wingdings" panose="05000000000000000000" pitchFamily="2" charset="2"/>
                      </a:rPr>
                      <m:t>= </m:t>
                    </m:r>
                    <m:f>
                      <m:fPr>
                        <m:ctrlPr>
                          <a:rPr lang="en-US" sz="1400" b="0" i="1" smtClean="0">
                            <a:latin typeface="Cambria Math" panose="02040503050406030204" pitchFamily="18" charset="0"/>
                            <a:sym typeface="Wingdings" panose="05000000000000000000" pitchFamily="2" charset="2"/>
                          </a:rPr>
                        </m:ctrlPr>
                      </m:fPr>
                      <m:num>
                        <m:r>
                          <a:rPr lang="en-US" sz="1400" b="0" i="1" smtClean="0">
                            <a:latin typeface="Cambria Math" panose="02040503050406030204" pitchFamily="18" charset="0"/>
                            <a:sym typeface="Wingdings" panose="05000000000000000000" pitchFamily="2" charset="2"/>
                          </a:rPr>
                          <m:t>1</m:t>
                        </m:r>
                      </m:num>
                      <m:den>
                        <m:r>
                          <a:rPr lang="en-US" sz="1400" b="0" i="1" smtClean="0">
                            <a:latin typeface="Cambria Math" panose="02040503050406030204" pitchFamily="18" charset="0"/>
                            <a:ea typeface="Cambria Math" panose="02040503050406030204" pitchFamily="18" charset="0"/>
                            <a:sym typeface="Wingdings" panose="05000000000000000000" pitchFamily="2" charset="2"/>
                          </a:rPr>
                          <m:t>𝜆</m:t>
                        </m:r>
                      </m:den>
                    </m:f>
                  </m:oMath>
                </a14:m>
                <a:r>
                  <a:rPr lang="fr-FR" sz="1400" dirty="0">
                    <a:sym typeface="Wingdings" panose="05000000000000000000" pitchFamily="2" charset="2"/>
                  </a:rPr>
                  <a:t>) or Gini-Simpson (</a:t>
                </a:r>
                <a14:m>
                  <m:oMath xmlns:m="http://schemas.openxmlformats.org/officeDocument/2006/math">
                    <m:r>
                      <a:rPr lang="en-US" sz="1400" b="0" i="1" smtClean="0">
                        <a:latin typeface="Cambria Math" panose="02040503050406030204" pitchFamily="18" charset="0"/>
                        <a:sym typeface="Wingdings" panose="05000000000000000000" pitchFamily="2" charset="2"/>
                      </a:rPr>
                      <m:t>1−</m:t>
                    </m:r>
                    <m:r>
                      <a:rPr lang="en-US" sz="1400" b="0" i="1" smtClean="0">
                        <a:latin typeface="Cambria Math" panose="02040503050406030204" pitchFamily="18" charset="0"/>
                        <a:ea typeface="Cambria Math" panose="02040503050406030204" pitchFamily="18" charset="0"/>
                        <a:sym typeface="Wingdings" panose="05000000000000000000" pitchFamily="2" charset="2"/>
                      </a:rPr>
                      <m:t>𝜆</m:t>
                    </m:r>
                    <m:r>
                      <a:rPr lang="en-US" sz="1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fr-FR" sz="1400" dirty="0">
                  <a:sym typeface="Wingdings" panose="05000000000000000000" pitchFamily="2" charset="2"/>
                </a:endParaRPr>
              </a:p>
              <a:p>
                <a:endParaRPr lang="fr-FR" sz="1800" dirty="0"/>
              </a:p>
              <a:p>
                <a:r>
                  <a:rPr lang="fr-FR" sz="1800" dirty="0">
                    <a:solidFill>
                      <a:srgbClr val="002060"/>
                    </a:solidFill>
                  </a:rPr>
                  <a:t>Shannon </a:t>
                </a:r>
                <a:r>
                  <a:rPr lang="fr-FR" sz="1800" dirty="0" err="1">
                    <a:solidFill>
                      <a:srgbClr val="002060"/>
                    </a:solidFill>
                  </a:rPr>
                  <a:t>diversity</a:t>
                </a:r>
                <a:r>
                  <a:rPr lang="fr-FR" sz="1800" dirty="0"/>
                  <a:t>: </a:t>
                </a:r>
                <a14:m>
                  <m:oMath xmlns:m="http://schemas.openxmlformats.org/officeDocument/2006/math">
                    <m:sSup>
                      <m:sSupPr>
                        <m:ctrlPr>
                          <a:rPr lang="fr-FR" sz="1800" b="0" i="1" smtClean="0">
                            <a:latin typeface="Cambria Math" panose="02040503050406030204" pitchFamily="18" charset="0"/>
                          </a:rPr>
                        </m:ctrlPr>
                      </m:sSupPr>
                      <m:e>
                        <m:r>
                          <a:rPr lang="en-US" sz="1800" b="0" i="1" smtClean="0">
                            <a:latin typeface="Cambria Math" panose="02040503050406030204" pitchFamily="18" charset="0"/>
                          </a:rPr>
                          <m:t>𝐻</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r>
                      <a:rPr lang="fr-FR" sz="1800" b="0" i="1" smtClean="0">
                        <a:latin typeface="Cambria Math" panose="02040503050406030204" pitchFamily="18" charset="0"/>
                      </a:rPr>
                      <m:t>−</m:t>
                    </m:r>
                    <m:nary>
                      <m:naryPr>
                        <m:chr m:val="∑"/>
                        <m:ctrlPr>
                          <a:rPr lang="fr-FR" sz="1800" b="0" i="1" smtClean="0">
                            <a:latin typeface="Cambria Math" panose="02040503050406030204" pitchFamily="18" charset="0"/>
                          </a:rPr>
                        </m:ctrlPr>
                      </m:naryPr>
                      <m:sub>
                        <m:r>
                          <m:rPr>
                            <m:brk m:alnAt="23"/>
                          </m:rPr>
                          <a:rPr lang="fr-FR" sz="1800" b="0" i="1" smtClean="0">
                            <a:latin typeface="Cambria Math" panose="02040503050406030204" pitchFamily="18" charset="0"/>
                          </a:rPr>
                          <m:t>𝑖</m:t>
                        </m:r>
                        <m:r>
                          <a:rPr lang="fr-FR" sz="1800" b="0" i="1" smtClean="0">
                            <a:latin typeface="Cambria Math" panose="02040503050406030204" pitchFamily="18" charset="0"/>
                          </a:rPr>
                          <m:t>=1</m:t>
                        </m:r>
                      </m:sub>
                      <m:sup>
                        <m:r>
                          <a:rPr lang="fr-FR" sz="1800" b="0" i="1" smtClean="0">
                            <a:latin typeface="Cambria Math" panose="02040503050406030204" pitchFamily="18" charset="0"/>
                          </a:rPr>
                          <m:t>𝐶</m:t>
                        </m:r>
                      </m:sup>
                      <m:e>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𝑝</m:t>
                            </m:r>
                          </m:e>
                          <m:sub>
                            <m:r>
                              <a:rPr lang="fr-FR" sz="1800" b="0" i="1" smtClean="0">
                                <a:latin typeface="Cambria Math" panose="02040503050406030204" pitchFamily="18" charset="0"/>
                              </a:rPr>
                              <m:t>𝑖</m:t>
                            </m:r>
                          </m:sub>
                        </m:sSub>
                        <m:func>
                          <m:funcPr>
                            <m:ctrlPr>
                              <a:rPr lang="fr-FR" sz="1800" b="0" i="1" smtClean="0">
                                <a:latin typeface="Cambria Math" panose="02040503050406030204" pitchFamily="18" charset="0"/>
                              </a:rPr>
                            </m:ctrlPr>
                          </m:funcPr>
                          <m:fName>
                            <m:r>
                              <m:rPr>
                                <m:sty m:val="p"/>
                              </m:rPr>
                              <a:rPr lang="fr-FR" sz="1800" b="0" i="0" smtClean="0">
                                <a:latin typeface="Cambria Math" panose="02040503050406030204" pitchFamily="18" charset="0"/>
                              </a:rPr>
                              <m:t>ln</m:t>
                            </m:r>
                          </m:fName>
                          <m:e>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𝑝</m:t>
                                </m:r>
                              </m:e>
                              <m:sub>
                                <m:r>
                                  <a:rPr lang="fr-FR" sz="1800" b="0" i="1" smtClean="0">
                                    <a:latin typeface="Cambria Math" panose="02040503050406030204" pitchFamily="18" charset="0"/>
                                  </a:rPr>
                                  <m:t>𝑖</m:t>
                                </m:r>
                              </m:sub>
                            </m:sSub>
                          </m:e>
                        </m:func>
                      </m:e>
                    </m:nary>
                  </m:oMath>
                </a14:m>
                <a:endParaRPr lang="fr-FR" sz="1800" dirty="0"/>
              </a:p>
              <a:p>
                <a:pPr lvl="1"/>
                <a:r>
                  <a:rPr lang="fr-FR" sz="1400" dirty="0"/>
                  <a:t>For </a:t>
                </a:r>
                <a:r>
                  <a:rPr lang="fr-FR" sz="1400" dirty="0" err="1"/>
                  <a:t>both</a:t>
                </a:r>
                <a:r>
                  <a:rPr lang="fr-FR" sz="1400" dirty="0"/>
                  <a:t> Shannon and inverse Simpson indices, the </a:t>
                </a:r>
                <a:r>
                  <a:rPr lang="fr-FR" sz="1400" dirty="0" err="1"/>
                  <a:t>higher</a:t>
                </a:r>
                <a:r>
                  <a:rPr lang="fr-FR" sz="1400" dirty="0"/>
                  <a:t> the </a:t>
                </a:r>
                <a:r>
                  <a:rPr lang="fr-FR" sz="1400" dirty="0" err="1"/>
                  <a:t>number</a:t>
                </a:r>
                <a:r>
                  <a:rPr lang="fr-FR" sz="1400" dirty="0"/>
                  <a:t>, the more </a:t>
                </a:r>
                <a:r>
                  <a:rPr lang="fr-FR" sz="1400" dirty="0" err="1"/>
                  <a:t>even</a:t>
                </a:r>
                <a:r>
                  <a:rPr lang="fr-FR" sz="1400" dirty="0"/>
                  <a:t> </a:t>
                </a:r>
                <a:r>
                  <a:rPr lang="fr-FR" sz="1400" dirty="0" err="1"/>
                  <a:t>species</a:t>
                </a:r>
                <a:r>
                  <a:rPr lang="fr-FR" sz="1400" dirty="0"/>
                  <a:t> are </a:t>
                </a:r>
                <a:r>
                  <a:rPr lang="fr-FR" sz="1400" dirty="0" err="1"/>
                  <a:t>within</a:t>
                </a:r>
                <a:r>
                  <a:rPr lang="fr-FR" sz="1400" dirty="0"/>
                  <a:t> the sample</a:t>
                </a:r>
              </a:p>
              <a:p>
                <a:endParaRPr lang="fr-FR" dirty="0"/>
              </a:p>
              <a:p>
                <a:pPr marL="0" indent="0">
                  <a:buNone/>
                </a:pPr>
                <a:r>
                  <a:rPr lang="en-CH" sz="1600" b="1" i="1" dirty="0">
                    <a:latin typeface="Arial" panose="020B0604020202020204" pitchFamily="34" charset="0"/>
                    <a:cs typeface="Arial" panose="020B0604020202020204" pitchFamily="34" charset="0"/>
                  </a:rPr>
                  <a:t>NB: one observation (sample/participant) = one </a:t>
                </a:r>
                <a:r>
                  <a:rPr lang="el-GR" sz="1600" b="1" i="1" dirty="0">
                    <a:latin typeface="Arial" panose="020B0604020202020204" pitchFamily="34" charset="0"/>
                    <a:cs typeface="Arial" panose="020B0604020202020204" pitchFamily="34" charset="0"/>
                  </a:rPr>
                  <a:t>α</a:t>
                </a:r>
                <a:r>
                  <a:rPr lang="en-US" sz="1600" b="1" i="1" dirty="0">
                    <a:latin typeface="Arial" panose="020B0604020202020204" pitchFamily="34" charset="0"/>
                    <a:cs typeface="Arial" panose="020B0604020202020204" pitchFamily="34" charset="0"/>
                  </a:rPr>
                  <a:t>-diversity value intrinsic to the observation, does not depend on other samples</a:t>
                </a:r>
                <a:r>
                  <a:rPr lang="en-CH" sz="1600" b="1" i="1" dirty="0">
                    <a:latin typeface="Arial" panose="020B0604020202020204" pitchFamily="34" charset="0"/>
                    <a:cs typeface="Arial" panose="020B0604020202020204" pitchFamily="34" charset="0"/>
                  </a:rPr>
                  <a:t> </a:t>
                </a:r>
              </a:p>
              <a:p>
                <a:pPr marL="0" indent="0">
                  <a:buNone/>
                </a:pPr>
                <a:endParaRPr lang="en-CH" dirty="0"/>
              </a:p>
            </p:txBody>
          </p:sp>
        </mc:Choice>
        <mc:Fallback xmlns="">
          <p:sp>
            <p:nvSpPr>
              <p:cNvPr id="3" name="Content Placeholder 2">
                <a:extLst>
                  <a:ext uri="{FF2B5EF4-FFF2-40B4-BE49-F238E27FC236}">
                    <a16:creationId xmlns:a16="http://schemas.microsoft.com/office/drawing/2014/main" id="{A05EDA2D-A68D-033A-2417-DED272F497DD}"/>
                  </a:ext>
                </a:extLst>
              </p:cNvPr>
              <p:cNvSpPr>
                <a:spLocks noGrp="1" noRot="1" noChangeAspect="1" noMove="1" noResize="1" noEditPoints="1" noAdjustHandles="1" noChangeArrowheads="1" noChangeShapeType="1" noTextEdit="1"/>
              </p:cNvSpPr>
              <p:nvPr>
                <p:ph idx="1"/>
              </p:nvPr>
            </p:nvSpPr>
            <p:spPr>
              <a:blipFill>
                <a:blip r:embed="rId3"/>
                <a:stretch>
                  <a:fillRect l="-724" t="-1546" b="-1546"/>
                </a:stretch>
              </a:blipFill>
            </p:spPr>
            <p:txBody>
              <a:bodyPr/>
              <a:lstStyle/>
              <a:p>
                <a:r>
                  <a:rPr lang="en-CH">
                    <a:noFill/>
                  </a:rPr>
                  <a:t> </a:t>
                </a:r>
              </a:p>
            </p:txBody>
          </p:sp>
        </mc:Fallback>
      </mc:AlternateContent>
      <p:grpSp>
        <p:nvGrpSpPr>
          <p:cNvPr id="4" name="Groupe 14">
            <a:extLst>
              <a:ext uri="{FF2B5EF4-FFF2-40B4-BE49-F238E27FC236}">
                <a16:creationId xmlns:a16="http://schemas.microsoft.com/office/drawing/2014/main" id="{1B165ED4-ABA4-5849-BA7F-03E5C55FF6E8}"/>
              </a:ext>
            </a:extLst>
          </p:cNvPr>
          <p:cNvGrpSpPr/>
          <p:nvPr/>
        </p:nvGrpSpPr>
        <p:grpSpPr>
          <a:xfrm>
            <a:off x="7629098" y="1876716"/>
            <a:ext cx="4284353" cy="2252416"/>
            <a:chOff x="7403341" y="781149"/>
            <a:chExt cx="4284353" cy="2252416"/>
          </a:xfrm>
        </p:grpSpPr>
        <p:grpSp>
          <p:nvGrpSpPr>
            <p:cNvPr id="5" name="Groupe 11">
              <a:extLst>
                <a:ext uri="{FF2B5EF4-FFF2-40B4-BE49-F238E27FC236}">
                  <a16:creationId xmlns:a16="http://schemas.microsoft.com/office/drawing/2014/main" id="{841D834F-3F3F-5D2C-4D65-06F9038BB4E4}"/>
                </a:ext>
              </a:extLst>
            </p:cNvPr>
            <p:cNvGrpSpPr/>
            <p:nvPr/>
          </p:nvGrpSpPr>
          <p:grpSpPr>
            <a:xfrm>
              <a:off x="7403341" y="781149"/>
              <a:ext cx="4284353" cy="2252416"/>
              <a:chOff x="1596788" y="1640959"/>
              <a:chExt cx="4284353" cy="2252416"/>
            </a:xfrm>
          </p:grpSpPr>
          <p:cxnSp>
            <p:nvCxnSpPr>
              <p:cNvPr id="12" name="Connecteur droit avec flèche 6">
                <a:extLst>
                  <a:ext uri="{FF2B5EF4-FFF2-40B4-BE49-F238E27FC236}">
                    <a16:creationId xmlns:a16="http://schemas.microsoft.com/office/drawing/2014/main" id="{2C48853A-6928-3AC7-D5D4-F061C2445A99}"/>
                  </a:ext>
                </a:extLst>
              </p:cNvPr>
              <p:cNvCxnSpPr/>
              <p:nvPr/>
            </p:nvCxnSpPr>
            <p:spPr>
              <a:xfrm flipV="1">
                <a:off x="1790834" y="2132028"/>
                <a:ext cx="0" cy="159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8">
                <a:extLst>
                  <a:ext uri="{FF2B5EF4-FFF2-40B4-BE49-F238E27FC236}">
                    <a16:creationId xmlns:a16="http://schemas.microsoft.com/office/drawing/2014/main" id="{8F970A69-85AE-830A-E993-92C9BCB7FCA1}"/>
                  </a:ext>
                </a:extLst>
              </p:cNvPr>
              <p:cNvCxnSpPr/>
              <p:nvPr/>
            </p:nvCxnSpPr>
            <p:spPr>
              <a:xfrm>
                <a:off x="1815152" y="3739487"/>
                <a:ext cx="1596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9">
                <a:extLst>
                  <a:ext uri="{FF2B5EF4-FFF2-40B4-BE49-F238E27FC236}">
                    <a16:creationId xmlns:a16="http://schemas.microsoft.com/office/drawing/2014/main" id="{A4CF7C4B-C9BC-7308-3121-253B7E8A4695}"/>
                  </a:ext>
                </a:extLst>
              </p:cNvPr>
              <p:cNvSpPr txBox="1"/>
              <p:nvPr/>
            </p:nvSpPr>
            <p:spPr>
              <a:xfrm>
                <a:off x="1596788" y="1640959"/>
                <a:ext cx="2033516" cy="338554"/>
              </a:xfrm>
              <a:prstGeom prst="rect">
                <a:avLst/>
              </a:prstGeom>
              <a:noFill/>
            </p:spPr>
            <p:txBody>
              <a:bodyPr wrap="square" rtlCol="0">
                <a:spAutoFit/>
              </a:bodyPr>
              <a:lstStyle/>
              <a:p>
                <a:r>
                  <a:rPr lang="fr-FR" sz="1600" dirty="0" err="1">
                    <a:latin typeface="Helvetica" pitchFamily="2" charset="0"/>
                  </a:rPr>
                  <a:t>Taxonomic</a:t>
                </a:r>
                <a:r>
                  <a:rPr lang="fr-FR" sz="1600" dirty="0">
                    <a:latin typeface="Helvetica" pitchFamily="2" charset="0"/>
                  </a:rPr>
                  <a:t> </a:t>
                </a:r>
                <a:r>
                  <a:rPr lang="fr-FR" sz="1600" dirty="0" err="1">
                    <a:latin typeface="Helvetica" pitchFamily="2" charset="0"/>
                  </a:rPr>
                  <a:t>richness</a:t>
                </a:r>
                <a:endParaRPr lang="fr-FR" sz="1600" dirty="0">
                  <a:latin typeface="Helvetica" pitchFamily="2" charset="0"/>
                </a:endParaRPr>
              </a:p>
            </p:txBody>
          </p:sp>
          <p:sp>
            <p:nvSpPr>
              <p:cNvPr id="15" name="ZoneTexte 10">
                <a:extLst>
                  <a:ext uri="{FF2B5EF4-FFF2-40B4-BE49-F238E27FC236}">
                    <a16:creationId xmlns:a16="http://schemas.microsoft.com/office/drawing/2014/main" id="{30A7220B-0B4F-A8CB-A840-647FB43D6E89}"/>
                  </a:ext>
                </a:extLst>
              </p:cNvPr>
              <p:cNvSpPr txBox="1"/>
              <p:nvPr/>
            </p:nvSpPr>
            <p:spPr>
              <a:xfrm>
                <a:off x="3513730" y="3554821"/>
                <a:ext cx="2367411" cy="338554"/>
              </a:xfrm>
              <a:prstGeom prst="rect">
                <a:avLst/>
              </a:prstGeom>
              <a:noFill/>
            </p:spPr>
            <p:txBody>
              <a:bodyPr wrap="square" rtlCol="0">
                <a:spAutoFit/>
              </a:bodyPr>
              <a:lstStyle/>
              <a:p>
                <a:r>
                  <a:rPr lang="fr-FR" sz="1600">
                    <a:latin typeface="Helvetica" pitchFamily="2" charset="0"/>
                  </a:rPr>
                  <a:t>Taxonomic evenness</a:t>
                </a:r>
              </a:p>
            </p:txBody>
          </p:sp>
        </p:grpSp>
        <p:sp>
          <p:nvSpPr>
            <p:cNvPr id="6" name="Organigramme : Connecteur 1">
              <a:extLst>
                <a:ext uri="{FF2B5EF4-FFF2-40B4-BE49-F238E27FC236}">
                  <a16:creationId xmlns:a16="http://schemas.microsoft.com/office/drawing/2014/main" id="{396D36A6-D450-53C0-226E-89384CA94EED}"/>
                </a:ext>
              </a:extLst>
            </p:cNvPr>
            <p:cNvSpPr/>
            <p:nvPr/>
          </p:nvSpPr>
          <p:spPr>
            <a:xfrm>
              <a:off x="7488701" y="1482123"/>
              <a:ext cx="266007" cy="2826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Helvetica" pitchFamily="2" charset="0"/>
              </a:endParaRPr>
            </a:p>
          </p:txBody>
        </p:sp>
        <p:sp>
          <p:nvSpPr>
            <p:cNvPr id="7" name="ZoneTexte 2">
              <a:extLst>
                <a:ext uri="{FF2B5EF4-FFF2-40B4-BE49-F238E27FC236}">
                  <a16:creationId xmlns:a16="http://schemas.microsoft.com/office/drawing/2014/main" id="{3F6CADDC-325D-448F-3DC6-5CE9E18394EA}"/>
                </a:ext>
              </a:extLst>
            </p:cNvPr>
            <p:cNvSpPr txBox="1"/>
            <p:nvPr/>
          </p:nvSpPr>
          <p:spPr>
            <a:xfrm>
              <a:off x="7754708" y="1425859"/>
              <a:ext cx="2327564" cy="338554"/>
            </a:xfrm>
            <a:prstGeom prst="rect">
              <a:avLst/>
            </a:prstGeom>
            <a:noFill/>
          </p:spPr>
          <p:txBody>
            <a:bodyPr wrap="square" rtlCol="0">
              <a:spAutoFit/>
            </a:bodyPr>
            <a:lstStyle/>
            <a:p>
              <a:r>
                <a:rPr lang="fr-FR" sz="1600" dirty="0" err="1">
                  <a:latin typeface="Helvetica" pitchFamily="2" charset="0"/>
                </a:rPr>
                <a:t>Observed</a:t>
              </a:r>
              <a:r>
                <a:rPr lang="fr-FR" sz="1600" dirty="0">
                  <a:latin typeface="Helvetica" pitchFamily="2" charset="0"/>
                </a:rPr>
                <a:t> </a:t>
              </a:r>
              <a:r>
                <a:rPr lang="fr-FR" sz="1600" dirty="0" err="1">
                  <a:latin typeface="Helvetica" pitchFamily="2" charset="0"/>
                </a:rPr>
                <a:t>richness</a:t>
              </a:r>
              <a:endParaRPr lang="fr-FR" sz="1600" dirty="0">
                <a:latin typeface="Helvetica" pitchFamily="2" charset="0"/>
              </a:endParaRPr>
            </a:p>
          </p:txBody>
        </p:sp>
        <p:sp>
          <p:nvSpPr>
            <p:cNvPr id="8" name="Organigramme : Connecteur 12">
              <a:extLst>
                <a:ext uri="{FF2B5EF4-FFF2-40B4-BE49-F238E27FC236}">
                  <a16:creationId xmlns:a16="http://schemas.microsoft.com/office/drawing/2014/main" id="{362117B4-EB3E-6778-111A-3307C4DFAA41}"/>
                </a:ext>
              </a:extLst>
            </p:cNvPr>
            <p:cNvSpPr/>
            <p:nvPr/>
          </p:nvSpPr>
          <p:spPr>
            <a:xfrm>
              <a:off x="8287095" y="2063216"/>
              <a:ext cx="266007" cy="28263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1600">
                <a:latin typeface="Helvetica" pitchFamily="2" charset="0"/>
              </a:endParaRPr>
            </a:p>
          </p:txBody>
        </p:sp>
        <p:sp>
          <p:nvSpPr>
            <p:cNvPr id="9" name="ZoneTexte 5">
              <a:extLst>
                <a:ext uri="{FF2B5EF4-FFF2-40B4-BE49-F238E27FC236}">
                  <a16:creationId xmlns:a16="http://schemas.microsoft.com/office/drawing/2014/main" id="{08098C19-8345-F7F2-D288-B01295EE58F6}"/>
                </a:ext>
              </a:extLst>
            </p:cNvPr>
            <p:cNvSpPr txBox="1"/>
            <p:nvPr/>
          </p:nvSpPr>
          <p:spPr>
            <a:xfrm>
              <a:off x="8553102" y="2026549"/>
              <a:ext cx="2261062" cy="338554"/>
            </a:xfrm>
            <a:prstGeom prst="rect">
              <a:avLst/>
            </a:prstGeom>
            <a:noFill/>
          </p:spPr>
          <p:txBody>
            <a:bodyPr wrap="square" rtlCol="0">
              <a:spAutoFit/>
            </a:bodyPr>
            <a:lstStyle/>
            <a:p>
              <a:r>
                <a:rPr lang="fr-FR" sz="1600" dirty="0">
                  <a:latin typeface="Helvetica" pitchFamily="2" charset="0"/>
                </a:rPr>
                <a:t>Shannon</a:t>
              </a:r>
            </a:p>
          </p:txBody>
        </p:sp>
        <p:sp>
          <p:nvSpPr>
            <p:cNvPr id="10" name="Organigramme : Connecteur 13">
              <a:extLst>
                <a:ext uri="{FF2B5EF4-FFF2-40B4-BE49-F238E27FC236}">
                  <a16:creationId xmlns:a16="http://schemas.microsoft.com/office/drawing/2014/main" id="{DA2047C7-8FD4-3FB9-4560-91569C9EB9E0}"/>
                </a:ext>
              </a:extLst>
            </p:cNvPr>
            <p:cNvSpPr/>
            <p:nvPr/>
          </p:nvSpPr>
          <p:spPr>
            <a:xfrm>
              <a:off x="8420098" y="2413833"/>
              <a:ext cx="266007" cy="282633"/>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600">
                <a:latin typeface="Helvetica" pitchFamily="2" charset="0"/>
              </a:endParaRPr>
            </a:p>
          </p:txBody>
        </p:sp>
        <p:sp>
          <p:nvSpPr>
            <p:cNvPr id="11" name="ZoneTexte 7">
              <a:extLst>
                <a:ext uri="{FF2B5EF4-FFF2-40B4-BE49-F238E27FC236}">
                  <a16:creationId xmlns:a16="http://schemas.microsoft.com/office/drawing/2014/main" id="{366D7EE6-F78F-6ECF-A8AC-B7FA9EBB6981}"/>
                </a:ext>
              </a:extLst>
            </p:cNvPr>
            <p:cNvSpPr txBox="1"/>
            <p:nvPr/>
          </p:nvSpPr>
          <p:spPr>
            <a:xfrm>
              <a:off x="8682661" y="2362596"/>
              <a:ext cx="1755052" cy="338554"/>
            </a:xfrm>
            <a:prstGeom prst="rect">
              <a:avLst/>
            </a:prstGeom>
            <a:noFill/>
          </p:spPr>
          <p:txBody>
            <a:bodyPr wrap="square" rtlCol="0">
              <a:spAutoFit/>
            </a:bodyPr>
            <a:lstStyle/>
            <a:p>
              <a:r>
                <a:rPr lang="fr-FR" sz="1600">
                  <a:latin typeface="Helvetica" pitchFamily="2" charset="0"/>
                </a:rPr>
                <a:t>Simpson</a:t>
              </a:r>
            </a:p>
          </p:txBody>
        </p:sp>
      </p:grpSp>
    </p:spTree>
    <p:extLst>
      <p:ext uri="{BB962C8B-B14F-4D97-AF65-F5344CB8AC3E}">
        <p14:creationId xmlns:p14="http://schemas.microsoft.com/office/powerpoint/2010/main" val="382300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457200" indent="-457200">
              <a:buFont typeface="+mj-lt"/>
              <a:buAutoNum type="arabicPeriod" startAt="2"/>
            </a:pPr>
            <a:r>
              <a:rPr lang="en-CH" dirty="0"/>
              <a:t>𝛂-diversity analysis</a:t>
            </a:r>
          </a:p>
          <a:p>
            <a:pPr marL="0" indent="0">
              <a:buNone/>
            </a:pPr>
            <a:endParaRPr lang="en-CH" dirty="0"/>
          </a:p>
          <a:p>
            <a:r>
              <a:rPr lang="fr-FR" sz="1800" dirty="0" err="1">
                <a:solidFill>
                  <a:srgbClr val="002060"/>
                </a:solidFill>
              </a:rPr>
              <a:t>Observed</a:t>
            </a:r>
            <a:r>
              <a:rPr lang="fr-FR" sz="1800" dirty="0">
                <a:solidFill>
                  <a:srgbClr val="002060"/>
                </a:solidFill>
              </a:rPr>
              <a:t> </a:t>
            </a:r>
            <a:r>
              <a:rPr lang="fr-FR" sz="1800" dirty="0" err="1">
                <a:solidFill>
                  <a:srgbClr val="002060"/>
                </a:solidFill>
              </a:rPr>
              <a:t>richness</a:t>
            </a:r>
            <a:r>
              <a:rPr lang="fr-FR" sz="1800" dirty="0"/>
              <a:t>: C</a:t>
            </a:r>
          </a:p>
          <a:p>
            <a:pPr lvl="1"/>
            <a:r>
              <a:rPr lang="fr-FR" sz="1400" dirty="0"/>
              <a:t>How </a:t>
            </a:r>
            <a:r>
              <a:rPr lang="fr-FR" sz="1400" dirty="0" err="1"/>
              <a:t>many</a:t>
            </a:r>
            <a:r>
              <a:rPr lang="fr-FR" sz="1400" dirty="0"/>
              <a:t> </a:t>
            </a:r>
            <a:r>
              <a:rPr lang="fr-FR" sz="1400" dirty="0" err="1"/>
              <a:t>species</a:t>
            </a:r>
            <a:r>
              <a:rPr lang="fr-FR" sz="1400" dirty="0"/>
              <a:t>/</a:t>
            </a:r>
            <a:r>
              <a:rPr lang="fr-FR" sz="1400" dirty="0" err="1"/>
              <a:t>ASVs</a:t>
            </a:r>
            <a:r>
              <a:rPr lang="fr-FR" sz="1400" dirty="0"/>
              <a:t> or </a:t>
            </a:r>
            <a:r>
              <a:rPr lang="fr-FR" sz="1400" dirty="0" err="1"/>
              <a:t>OTUs</a:t>
            </a:r>
            <a:r>
              <a:rPr lang="fr-FR" sz="1400" dirty="0"/>
              <a:t> do </a:t>
            </a:r>
            <a:r>
              <a:rPr lang="fr-FR" sz="1400" dirty="0" err="1"/>
              <a:t>we</a:t>
            </a:r>
            <a:r>
              <a:rPr lang="fr-FR" sz="1400" dirty="0"/>
              <a:t> observe in </a:t>
            </a:r>
            <a:r>
              <a:rPr lang="fr-FR" sz="1400" dirty="0" err="1"/>
              <a:t>each</a:t>
            </a:r>
            <a:r>
              <a:rPr lang="fr-FR" sz="1400" dirty="0"/>
              <a:t> sample?</a:t>
            </a:r>
          </a:p>
          <a:p>
            <a:pPr lvl="1"/>
            <a:r>
              <a:rPr lang="fr-FR" sz="1400" dirty="0" err="1"/>
              <a:t>Gives</a:t>
            </a:r>
            <a:r>
              <a:rPr lang="fr-FR" sz="1400" dirty="0"/>
              <a:t> no importance to </a:t>
            </a:r>
            <a:r>
              <a:rPr lang="fr-FR" sz="1400" dirty="0" err="1"/>
              <a:t>abundance</a:t>
            </a:r>
            <a:endParaRPr lang="fr-FR" sz="1800" dirty="0"/>
          </a:p>
          <a:p>
            <a:pPr marL="0" indent="0">
              <a:buNone/>
            </a:pPr>
            <a:endParaRPr lang="en-CH" dirty="0"/>
          </a:p>
        </p:txBody>
      </p:sp>
      <p:graphicFrame>
        <p:nvGraphicFramePr>
          <p:cNvPr id="16" name="Table 4">
            <a:extLst>
              <a:ext uri="{FF2B5EF4-FFF2-40B4-BE49-F238E27FC236}">
                <a16:creationId xmlns:a16="http://schemas.microsoft.com/office/drawing/2014/main" id="{73E6D004-CF7B-91B2-EF89-37AF58734950}"/>
              </a:ext>
            </a:extLst>
          </p:cNvPr>
          <p:cNvGraphicFramePr>
            <a:graphicFrameLocks noGrp="1"/>
          </p:cNvGraphicFramePr>
          <p:nvPr>
            <p:extLst>
              <p:ext uri="{D42A27DB-BD31-4B8C-83A1-F6EECF244321}">
                <p14:modId xmlns:p14="http://schemas.microsoft.com/office/powerpoint/2010/main" val="1335600964"/>
              </p:ext>
            </p:extLst>
          </p:nvPr>
        </p:nvGraphicFramePr>
        <p:xfrm>
          <a:off x="8422346" y="2781357"/>
          <a:ext cx="3362496" cy="2807241"/>
        </p:xfrm>
        <a:graphic>
          <a:graphicData uri="http://schemas.openxmlformats.org/drawingml/2006/table">
            <a:tbl>
              <a:tblPr firstRow="1" bandRow="1">
                <a:tableStyleId>{5940675A-B579-460E-94D1-54222C63F5DA}</a:tableStyleId>
              </a:tblPr>
              <a:tblGrid>
                <a:gridCol w="840624">
                  <a:extLst>
                    <a:ext uri="{9D8B030D-6E8A-4147-A177-3AD203B41FA5}">
                      <a16:colId xmlns:a16="http://schemas.microsoft.com/office/drawing/2014/main" val="1005006508"/>
                    </a:ext>
                  </a:extLst>
                </a:gridCol>
                <a:gridCol w="840624">
                  <a:extLst>
                    <a:ext uri="{9D8B030D-6E8A-4147-A177-3AD203B41FA5}">
                      <a16:colId xmlns:a16="http://schemas.microsoft.com/office/drawing/2014/main" val="1079401809"/>
                    </a:ext>
                  </a:extLst>
                </a:gridCol>
                <a:gridCol w="840624">
                  <a:extLst>
                    <a:ext uri="{9D8B030D-6E8A-4147-A177-3AD203B41FA5}">
                      <a16:colId xmlns:a16="http://schemas.microsoft.com/office/drawing/2014/main" val="337967351"/>
                    </a:ext>
                  </a:extLst>
                </a:gridCol>
                <a:gridCol w="840624">
                  <a:extLst>
                    <a:ext uri="{9D8B030D-6E8A-4147-A177-3AD203B41FA5}">
                      <a16:colId xmlns:a16="http://schemas.microsoft.com/office/drawing/2014/main" val="3981467895"/>
                    </a:ext>
                  </a:extLst>
                </a:gridCol>
              </a:tblGrid>
              <a:tr h="935747">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3</a:t>
                      </a:r>
                    </a:p>
                  </a:txBody>
                  <a:tcPr anchor="ctr"/>
                </a:tc>
                <a:extLst>
                  <a:ext uri="{0D108BD9-81ED-4DB2-BD59-A6C34878D82A}">
                    <a16:rowId xmlns:a16="http://schemas.microsoft.com/office/drawing/2014/main" val="2218474996"/>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200</a:t>
                      </a:r>
                    </a:p>
                  </a:txBody>
                  <a:tcPr anchor="ctr"/>
                </a:tc>
                <a:tc>
                  <a:txBody>
                    <a:bodyPr/>
                    <a:lstStyle/>
                    <a:p>
                      <a:pPr algn="ctr"/>
                      <a:r>
                        <a:rPr lang="en-CH" dirty="0">
                          <a:latin typeface="Helvetica" pitchFamily="2" charset="0"/>
                        </a:rPr>
                        <a:t>3</a:t>
                      </a:r>
                    </a:p>
                  </a:txBody>
                  <a:tcPr anchor="ctr"/>
                </a:tc>
                <a:extLst>
                  <a:ext uri="{0D108BD9-81ED-4DB2-BD59-A6C34878D82A}">
                    <a16:rowId xmlns:a16="http://schemas.microsoft.com/office/drawing/2014/main" val="1152887508"/>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0</a:t>
                      </a:r>
                    </a:p>
                  </a:txBody>
                  <a:tcPr anchor="ctr"/>
                </a:tc>
                <a:tc>
                  <a:txBody>
                    <a:bodyPr/>
                    <a:lstStyle/>
                    <a:p>
                      <a:pPr algn="ctr"/>
                      <a:r>
                        <a:rPr lang="en-CH" dirty="0">
                          <a:latin typeface="Helvetica" pitchFamily="2" charset="0"/>
                        </a:rPr>
                        <a:t>5</a:t>
                      </a:r>
                    </a:p>
                  </a:txBody>
                  <a:tcPr anchor="ctr"/>
                </a:tc>
                <a:tc>
                  <a:txBody>
                    <a:bodyPr/>
                    <a:lstStyle/>
                    <a:p>
                      <a:pPr algn="ctr"/>
                      <a:r>
                        <a:rPr lang="en-CH" dirty="0">
                          <a:latin typeface="Helvetica" pitchFamily="2" charset="0"/>
                        </a:rPr>
                        <a:t>2</a:t>
                      </a:r>
                    </a:p>
                  </a:txBody>
                  <a:tcPr anchor="ctr"/>
                </a:tc>
                <a:extLst>
                  <a:ext uri="{0D108BD9-81ED-4DB2-BD59-A6C34878D82A}">
                    <a16:rowId xmlns:a16="http://schemas.microsoft.com/office/drawing/2014/main" val="3106792869"/>
                  </a:ext>
                </a:extLst>
              </a:tr>
            </a:tbl>
          </a:graphicData>
        </a:graphic>
      </p:graphicFrame>
      <p:grpSp>
        <p:nvGrpSpPr>
          <p:cNvPr id="17" name="Group 16">
            <a:extLst>
              <a:ext uri="{FF2B5EF4-FFF2-40B4-BE49-F238E27FC236}">
                <a16:creationId xmlns:a16="http://schemas.microsoft.com/office/drawing/2014/main" id="{506CCBD7-8597-A4C3-A48D-AA3CB9DAA6C4}"/>
              </a:ext>
            </a:extLst>
          </p:cNvPr>
          <p:cNvGrpSpPr/>
          <p:nvPr/>
        </p:nvGrpSpPr>
        <p:grpSpPr>
          <a:xfrm>
            <a:off x="7317326" y="1674727"/>
            <a:ext cx="3749455" cy="3709964"/>
            <a:chOff x="7604345" y="1674727"/>
            <a:chExt cx="3749455" cy="3709964"/>
          </a:xfrm>
        </p:grpSpPr>
        <p:pic>
          <p:nvPicPr>
            <p:cNvPr id="18" name="Content Placeholder 12" descr="A black silhouette of a giraffe&#10;&#10;Description automatically generated with medium confidence">
              <a:extLst>
                <a:ext uri="{FF2B5EF4-FFF2-40B4-BE49-F238E27FC236}">
                  <a16:creationId xmlns:a16="http://schemas.microsoft.com/office/drawing/2014/main" id="{5C8E315F-8FE5-AF7E-9DB0-E7AAE0FF5E29}"/>
                </a:ext>
              </a:extLst>
            </p:cNvPr>
            <p:cNvPicPr>
              <a:picLocks noChangeAspect="1"/>
            </p:cNvPicPr>
            <p:nvPr/>
          </p:nvPicPr>
          <p:blipFill>
            <a:blip r:embed="rId3"/>
            <a:stretch>
              <a:fillRect/>
            </a:stretch>
          </p:blipFill>
          <p:spPr>
            <a:xfrm>
              <a:off x="7604345" y="3949617"/>
              <a:ext cx="890833" cy="820218"/>
            </a:xfrm>
            <a:prstGeom prst="rect">
              <a:avLst/>
            </a:prstGeom>
          </p:spPr>
        </p:pic>
        <p:pic>
          <p:nvPicPr>
            <p:cNvPr id="19" name="Picture 18" descr="A silhouette of a person&#10;&#10;Description automatically generated with medium confidence">
              <a:extLst>
                <a:ext uri="{FF2B5EF4-FFF2-40B4-BE49-F238E27FC236}">
                  <a16:creationId xmlns:a16="http://schemas.microsoft.com/office/drawing/2014/main" id="{0CFC4D8B-DF48-E03D-A16D-5746A6A3E987}"/>
                </a:ext>
              </a:extLst>
            </p:cNvPr>
            <p:cNvPicPr>
              <a:picLocks noChangeAspect="1"/>
            </p:cNvPicPr>
            <p:nvPr/>
          </p:nvPicPr>
          <p:blipFill>
            <a:blip r:embed="rId4"/>
            <a:stretch>
              <a:fillRect/>
            </a:stretch>
          </p:blipFill>
          <p:spPr>
            <a:xfrm>
              <a:off x="7660666" y="2781357"/>
              <a:ext cx="778189" cy="1139490"/>
            </a:xfrm>
            <a:prstGeom prst="rect">
              <a:avLst/>
            </a:prstGeom>
          </p:spPr>
        </p:pic>
        <p:pic>
          <p:nvPicPr>
            <p:cNvPr id="20" name="Picture 19" descr="Icon&#10;&#10;Description automatically generated">
              <a:extLst>
                <a:ext uri="{FF2B5EF4-FFF2-40B4-BE49-F238E27FC236}">
                  <a16:creationId xmlns:a16="http://schemas.microsoft.com/office/drawing/2014/main" id="{21885CB3-82B5-13EE-C117-F4914ED4F0EE}"/>
                </a:ext>
              </a:extLst>
            </p:cNvPr>
            <p:cNvPicPr>
              <a:picLocks noChangeAspect="1"/>
            </p:cNvPicPr>
            <p:nvPr/>
          </p:nvPicPr>
          <p:blipFill>
            <a:blip r:embed="rId5"/>
            <a:stretch>
              <a:fillRect/>
            </a:stretch>
          </p:blipFill>
          <p:spPr>
            <a:xfrm>
              <a:off x="7604345" y="4798605"/>
              <a:ext cx="788792" cy="586086"/>
            </a:xfrm>
            <a:prstGeom prst="rect">
              <a:avLst/>
            </a:prstGeom>
          </p:spPr>
        </p:pic>
        <p:pic>
          <p:nvPicPr>
            <p:cNvPr id="21" name="Picture 20">
              <a:extLst>
                <a:ext uri="{FF2B5EF4-FFF2-40B4-BE49-F238E27FC236}">
                  <a16:creationId xmlns:a16="http://schemas.microsoft.com/office/drawing/2014/main" id="{5404E47C-082C-4C99-7C5F-38A0C48510C4}"/>
                </a:ext>
              </a:extLst>
            </p:cNvPr>
            <p:cNvPicPr>
              <a:picLocks noChangeAspect="1"/>
            </p:cNvPicPr>
            <p:nvPr/>
          </p:nvPicPr>
          <p:blipFill>
            <a:blip r:embed="rId6"/>
            <a:stretch>
              <a:fillRect/>
            </a:stretch>
          </p:blipFill>
          <p:spPr>
            <a:xfrm>
              <a:off x="9636177" y="2090187"/>
              <a:ext cx="673427" cy="415940"/>
            </a:xfrm>
            <a:prstGeom prst="rect">
              <a:avLst/>
            </a:prstGeom>
          </p:spPr>
        </p:pic>
        <p:pic>
          <p:nvPicPr>
            <p:cNvPr id="22" name="Picture 21" descr="Icon&#10;&#10;Description automatically generated">
              <a:extLst>
                <a:ext uri="{FF2B5EF4-FFF2-40B4-BE49-F238E27FC236}">
                  <a16:creationId xmlns:a16="http://schemas.microsoft.com/office/drawing/2014/main" id="{6BC5B5DC-4F11-7758-AD21-71566473D279}"/>
                </a:ext>
              </a:extLst>
            </p:cNvPr>
            <p:cNvPicPr>
              <a:picLocks noChangeAspect="1"/>
            </p:cNvPicPr>
            <p:nvPr/>
          </p:nvPicPr>
          <p:blipFill>
            <a:blip r:embed="rId7"/>
            <a:stretch>
              <a:fillRect/>
            </a:stretch>
          </p:blipFill>
          <p:spPr>
            <a:xfrm>
              <a:off x="10472405" y="2012474"/>
              <a:ext cx="881395" cy="564489"/>
            </a:xfrm>
            <a:prstGeom prst="rect">
              <a:avLst/>
            </a:prstGeom>
          </p:spPr>
        </p:pic>
        <p:pic>
          <p:nvPicPr>
            <p:cNvPr id="23" name="Picture 22" descr="A picture containing icon&#10;&#10;Description automatically generated">
              <a:extLst>
                <a:ext uri="{FF2B5EF4-FFF2-40B4-BE49-F238E27FC236}">
                  <a16:creationId xmlns:a16="http://schemas.microsoft.com/office/drawing/2014/main" id="{8F25E270-E0C7-6A90-6165-CDEE20EC0756}"/>
                </a:ext>
              </a:extLst>
            </p:cNvPr>
            <p:cNvPicPr>
              <a:picLocks noChangeAspect="1"/>
            </p:cNvPicPr>
            <p:nvPr/>
          </p:nvPicPr>
          <p:blipFill>
            <a:blip r:embed="rId8"/>
            <a:stretch>
              <a:fillRect/>
            </a:stretch>
          </p:blipFill>
          <p:spPr>
            <a:xfrm rot="3646621">
              <a:off x="8536773" y="2039520"/>
              <a:ext cx="1063110" cy="333524"/>
            </a:xfrm>
            <a:prstGeom prst="rect">
              <a:avLst/>
            </a:prstGeom>
          </p:spPr>
        </p:pic>
      </p:grpSp>
      <p:sp>
        <p:nvSpPr>
          <p:cNvPr id="24" name="TextBox 23">
            <a:extLst>
              <a:ext uri="{FF2B5EF4-FFF2-40B4-BE49-F238E27FC236}">
                <a16:creationId xmlns:a16="http://schemas.microsoft.com/office/drawing/2014/main" id="{270EAA71-BD56-59D6-F9D4-5FD7BCDD6F8C}"/>
              </a:ext>
            </a:extLst>
          </p:cNvPr>
          <p:cNvSpPr txBox="1"/>
          <p:nvPr/>
        </p:nvSpPr>
        <p:spPr>
          <a:xfrm>
            <a:off x="11065140" y="2136795"/>
            <a:ext cx="864339" cy="369332"/>
          </a:xfrm>
          <a:prstGeom prst="rect">
            <a:avLst/>
          </a:prstGeom>
          <a:noFill/>
        </p:spPr>
        <p:txBody>
          <a:bodyPr wrap="none" rtlCol="0">
            <a:spAutoFit/>
          </a:bodyPr>
          <a:lstStyle/>
          <a:p>
            <a:r>
              <a:rPr lang="en-CH" b="1" i="1" dirty="0">
                <a:latin typeface="Helvetica" pitchFamily="2" charset="0"/>
              </a:rPr>
              <a:t>Obs C</a:t>
            </a:r>
          </a:p>
        </p:txBody>
      </p:sp>
      <p:sp>
        <p:nvSpPr>
          <p:cNvPr id="25" name="Rounded Rectangle 24">
            <a:extLst>
              <a:ext uri="{FF2B5EF4-FFF2-40B4-BE49-F238E27FC236}">
                <a16:creationId xmlns:a16="http://schemas.microsoft.com/office/drawing/2014/main" id="{68D01018-DE1B-6F92-BA9C-9DF1796DE8C3}"/>
              </a:ext>
            </a:extLst>
          </p:cNvPr>
          <p:cNvSpPr/>
          <p:nvPr/>
        </p:nvSpPr>
        <p:spPr>
          <a:xfrm>
            <a:off x="1269242" y="3723182"/>
            <a:ext cx="5390865" cy="2338829"/>
          </a:xfrm>
          <a:prstGeom prst="roundRect">
            <a:avLst/>
          </a:prstGeom>
          <a:ln w="28575">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ctr">
              <a:buFont typeface="Arial" panose="020B0604020202020204" pitchFamily="34" charset="0"/>
              <a:buChar char="•"/>
            </a:pPr>
            <a:r>
              <a:rPr lang="en-CH" b="1" dirty="0">
                <a:solidFill>
                  <a:schemeClr val="accent5">
                    <a:lumMod val="75000"/>
                  </a:schemeClr>
                </a:solidFill>
                <a:latin typeface="Helvetica" pitchFamily="2" charset="0"/>
              </a:rPr>
              <a:t>Remember that singletons are eliminated from the dataset in the dada2 pipeline</a:t>
            </a:r>
          </a:p>
          <a:p>
            <a:pPr marL="285750" indent="-285750" algn="ctr">
              <a:buFont typeface="Arial" panose="020B0604020202020204" pitchFamily="34" charset="0"/>
              <a:buChar char="•"/>
            </a:pPr>
            <a:endParaRPr lang="en-CH" b="1" dirty="0">
              <a:solidFill>
                <a:schemeClr val="accent5">
                  <a:lumMod val="75000"/>
                </a:schemeClr>
              </a:solidFill>
              <a:latin typeface="Helvetica" pitchFamily="2" charset="0"/>
            </a:endParaRPr>
          </a:p>
          <a:p>
            <a:pPr marL="285750" indent="-285750" algn="ctr">
              <a:buFont typeface="Arial" panose="020B0604020202020204" pitchFamily="34" charset="0"/>
              <a:buChar char="•"/>
            </a:pPr>
            <a:r>
              <a:rPr lang="en-GB" b="1" dirty="0">
                <a:solidFill>
                  <a:schemeClr val="accent5">
                    <a:lumMod val="75000"/>
                  </a:schemeClr>
                </a:solidFill>
                <a:latin typeface="Helvetica" pitchFamily="2" charset="0"/>
              </a:rPr>
              <a:t>If you want to compare samples, h</a:t>
            </a:r>
            <a:r>
              <a:rPr lang="en-CH" b="1" dirty="0">
                <a:solidFill>
                  <a:schemeClr val="accent5">
                    <a:lumMod val="75000"/>
                  </a:schemeClr>
                </a:solidFill>
                <a:latin typeface="Helvetica" pitchFamily="2" charset="0"/>
              </a:rPr>
              <a:t>ow do you account for different total abundances per sample?</a:t>
            </a:r>
          </a:p>
        </p:txBody>
      </p:sp>
    </p:spTree>
    <p:extLst>
      <p:ext uri="{BB962C8B-B14F-4D97-AF65-F5344CB8AC3E}">
        <p14:creationId xmlns:p14="http://schemas.microsoft.com/office/powerpoint/2010/main" val="108566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a:xfrm>
                <a:off x="838200" y="1269402"/>
                <a:ext cx="6400356" cy="4907561"/>
              </a:xfrm>
            </p:spPr>
            <p:txBody>
              <a:bodyPr/>
              <a:lstStyle/>
              <a:p>
                <a:pPr marL="457200" indent="-457200">
                  <a:buFont typeface="+mj-lt"/>
                  <a:buAutoNum type="arabicPeriod" startAt="2"/>
                </a:pPr>
                <a:r>
                  <a:rPr lang="en-CH" dirty="0"/>
                  <a:t>𝛂-diversity analysis</a:t>
                </a:r>
              </a:p>
              <a:p>
                <a:pPr marL="0" indent="0">
                  <a:buNone/>
                </a:pPr>
                <a:endParaRPr lang="en-CH" dirty="0"/>
              </a:p>
              <a:p>
                <a:r>
                  <a:rPr lang="fr-FR" sz="1800" dirty="0">
                    <a:solidFill>
                      <a:srgbClr val="002060"/>
                    </a:solidFill>
                  </a:rPr>
                  <a:t>Simpson’s index</a:t>
                </a:r>
                <a:r>
                  <a:rPr lang="fr-FR" sz="1800" dirty="0"/>
                  <a:t>: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λ</m:t>
                    </m:r>
                    <m:r>
                      <a:rPr lang="en-US" sz="1800">
                        <a:latin typeface="Cambria Math" panose="02040503050406030204" pitchFamily="18" charset="0"/>
                      </a:rPr>
                      <m:t>=</m:t>
                    </m:r>
                    <m:nary>
                      <m:naryPr>
                        <m:chr m:val="∑"/>
                        <m:ctrlPr>
                          <a:rPr lang="fr-FR" sz="1800" i="1">
                            <a:latin typeface="Cambria Math" panose="02040503050406030204" pitchFamily="18" charset="0"/>
                          </a:rPr>
                        </m:ctrlPr>
                      </m:naryPr>
                      <m:sub>
                        <m:r>
                          <m:rPr>
                            <m:brk m:alnAt="23"/>
                          </m:rPr>
                          <a:rPr lang="fr-FR" sz="1800" i="1">
                            <a:latin typeface="Cambria Math" panose="02040503050406030204" pitchFamily="18" charset="0"/>
                          </a:rPr>
                          <m:t>𝑖</m:t>
                        </m:r>
                        <m:r>
                          <a:rPr lang="fr-FR" sz="1800" i="1">
                            <a:latin typeface="Cambria Math" panose="02040503050406030204" pitchFamily="18" charset="0"/>
                          </a:rPr>
                          <m:t>=1</m:t>
                        </m:r>
                      </m:sub>
                      <m:sup>
                        <m:r>
                          <a:rPr lang="fr-FR" sz="1800" i="1">
                            <a:latin typeface="Cambria Math" panose="02040503050406030204" pitchFamily="18" charset="0"/>
                          </a:rPr>
                          <m:t>𝐶</m:t>
                        </m:r>
                      </m:sup>
                      <m:e>
                        <m:sSubSup>
                          <m:sSubSupPr>
                            <m:ctrlPr>
                              <a:rPr lang="fr-FR" sz="1800" i="1">
                                <a:latin typeface="Cambria Math" panose="02040503050406030204" pitchFamily="18" charset="0"/>
                              </a:rPr>
                            </m:ctrlPr>
                          </m:sSubSupPr>
                          <m:e>
                            <m:r>
                              <a:rPr lang="fr-FR" sz="1800" i="1">
                                <a:latin typeface="Cambria Math" panose="02040503050406030204" pitchFamily="18" charset="0"/>
                              </a:rPr>
                              <m:t>𝑝</m:t>
                            </m:r>
                          </m:e>
                          <m:sub>
                            <m:r>
                              <a:rPr lang="fr-FR" sz="1800" i="1">
                                <a:latin typeface="Cambria Math" panose="02040503050406030204" pitchFamily="18" charset="0"/>
                              </a:rPr>
                              <m:t>𝑖</m:t>
                            </m:r>
                          </m:sub>
                          <m:sup>
                            <m:r>
                              <a:rPr lang="fr-FR" sz="1800" i="1">
                                <a:latin typeface="Cambria Math" panose="02040503050406030204" pitchFamily="18" charset="0"/>
                              </a:rPr>
                              <m:t>2</m:t>
                            </m:r>
                          </m:sup>
                        </m:sSubSup>
                      </m:e>
                    </m:nary>
                  </m:oMath>
                </a14:m>
                <a:r>
                  <a:rPr lang="fr-FR" sz="1800" dirty="0"/>
                  <a:t> </a:t>
                </a:r>
              </a:p>
              <a:p>
                <a:pPr lvl="1"/>
                <a:r>
                  <a:rPr lang="en-GB" sz="1400" dirty="0"/>
                  <a:t>the probability that two entities taken at random from the dataset of interest represent the same taxon</a:t>
                </a:r>
              </a:p>
              <a:p>
                <a:pPr lvl="1"/>
                <a:endParaRPr lang="en-GB" sz="1400" dirty="0"/>
              </a:p>
              <a:p>
                <a:pPr lvl="1"/>
                <a:r>
                  <a:rPr lang="fr-FR" sz="1400" dirty="0">
                    <a:sym typeface="Wingdings" panose="05000000000000000000" pitchFamily="2" charset="2"/>
                  </a:rPr>
                  <a:t>inverse Simpson </a:t>
                </a:r>
                <a:r>
                  <a:rPr lang="fr-FR" sz="1400" dirty="0" err="1">
                    <a:sym typeface="Wingdings" panose="05000000000000000000" pitchFamily="2" charset="2"/>
                  </a:rPr>
                  <a:t>is</a:t>
                </a:r>
                <a:r>
                  <a:rPr lang="fr-FR" sz="1400" dirty="0">
                    <a:sym typeface="Wingdings" panose="05000000000000000000" pitchFamily="2" charset="2"/>
                  </a:rPr>
                  <a:t> </a:t>
                </a:r>
                <a:r>
                  <a:rPr lang="fr-FR" sz="1400" dirty="0" err="1">
                    <a:sym typeface="Wingdings" panose="05000000000000000000" pitchFamily="2" charset="2"/>
                  </a:rPr>
                  <a:t>usually</a:t>
                </a:r>
                <a:r>
                  <a:rPr lang="fr-FR" sz="1400" dirty="0">
                    <a:sym typeface="Wingdings" panose="05000000000000000000" pitchFamily="2" charset="2"/>
                  </a:rPr>
                  <a:t> </a:t>
                </a:r>
                <a:r>
                  <a:rPr lang="fr-FR" sz="1400" dirty="0" err="1">
                    <a:sym typeface="Wingdings" panose="05000000000000000000" pitchFamily="2" charset="2"/>
                  </a:rPr>
                  <a:t>used</a:t>
                </a:r>
                <a:r>
                  <a:rPr lang="fr-FR" sz="1400" dirty="0">
                    <a:sym typeface="Wingdings" panose="05000000000000000000" pitchFamily="2" charset="2"/>
                  </a:rPr>
                  <a:t> (</a:t>
                </a:r>
                <a14:m>
                  <m:oMath xmlns:m="http://schemas.openxmlformats.org/officeDocument/2006/math">
                    <m:r>
                      <a:rPr lang="en-US" sz="1400" b="0" i="1" smtClean="0">
                        <a:latin typeface="Cambria Math" panose="02040503050406030204" pitchFamily="18" charset="0"/>
                        <a:sym typeface="Wingdings" panose="05000000000000000000" pitchFamily="2" charset="2"/>
                      </a:rPr>
                      <m:t>𝐷</m:t>
                    </m:r>
                    <m:r>
                      <a:rPr lang="en-US" sz="1400" b="0" i="1" smtClean="0">
                        <a:latin typeface="Cambria Math" panose="02040503050406030204" pitchFamily="18" charset="0"/>
                        <a:sym typeface="Wingdings" panose="05000000000000000000" pitchFamily="2" charset="2"/>
                      </a:rPr>
                      <m:t>= </m:t>
                    </m:r>
                    <m:f>
                      <m:fPr>
                        <m:ctrlPr>
                          <a:rPr lang="en-US" sz="1400" b="0" i="1" smtClean="0">
                            <a:latin typeface="Cambria Math" panose="02040503050406030204" pitchFamily="18" charset="0"/>
                            <a:sym typeface="Wingdings" panose="05000000000000000000" pitchFamily="2" charset="2"/>
                          </a:rPr>
                        </m:ctrlPr>
                      </m:fPr>
                      <m:num>
                        <m:r>
                          <a:rPr lang="en-US" sz="1400" b="0" i="1" smtClean="0">
                            <a:latin typeface="Cambria Math" panose="02040503050406030204" pitchFamily="18" charset="0"/>
                            <a:sym typeface="Wingdings" panose="05000000000000000000" pitchFamily="2" charset="2"/>
                          </a:rPr>
                          <m:t>1</m:t>
                        </m:r>
                      </m:num>
                      <m:den>
                        <m:r>
                          <a:rPr lang="en-US" sz="1400" b="0" i="1" smtClean="0">
                            <a:latin typeface="Cambria Math" panose="02040503050406030204" pitchFamily="18" charset="0"/>
                            <a:ea typeface="Cambria Math" panose="02040503050406030204" pitchFamily="18" charset="0"/>
                            <a:sym typeface="Wingdings" panose="05000000000000000000" pitchFamily="2" charset="2"/>
                          </a:rPr>
                          <m:t>𝜆</m:t>
                        </m:r>
                      </m:den>
                    </m:f>
                  </m:oMath>
                </a14:m>
                <a:r>
                  <a:rPr lang="fr-FR" sz="1400" dirty="0">
                    <a:sym typeface="Wingdings" panose="05000000000000000000" pitchFamily="2" charset="2"/>
                  </a:rPr>
                  <a:t>) or Gini-Simpson (</a:t>
                </a:r>
                <a14:m>
                  <m:oMath xmlns:m="http://schemas.openxmlformats.org/officeDocument/2006/math">
                    <m:r>
                      <a:rPr lang="en-US" sz="1400" b="0" i="1" smtClean="0">
                        <a:latin typeface="Cambria Math" panose="02040503050406030204" pitchFamily="18" charset="0"/>
                        <a:sym typeface="Wingdings" panose="05000000000000000000" pitchFamily="2" charset="2"/>
                      </a:rPr>
                      <m:t>1−</m:t>
                    </m:r>
                    <m:r>
                      <a:rPr lang="en-US" sz="1400" b="0" i="1" smtClean="0">
                        <a:latin typeface="Cambria Math" panose="02040503050406030204" pitchFamily="18" charset="0"/>
                        <a:ea typeface="Cambria Math" panose="02040503050406030204" pitchFamily="18" charset="0"/>
                        <a:sym typeface="Wingdings" panose="05000000000000000000" pitchFamily="2" charset="2"/>
                      </a:rPr>
                      <m:t>𝜆</m:t>
                    </m:r>
                    <m:r>
                      <a:rPr lang="en-US" sz="1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fr-FR" sz="1400" dirty="0">
                  <a:sym typeface="Wingdings" panose="05000000000000000000" pitchFamily="2" charset="2"/>
                </a:endParaRPr>
              </a:p>
              <a:p>
                <a:pPr lvl="1"/>
                <a:r>
                  <a:rPr lang="fr-FR" sz="1400" dirty="0"/>
                  <a:t>Gini-Simpson: the </a:t>
                </a:r>
                <a:r>
                  <a:rPr lang="fr-FR" sz="1400" dirty="0" err="1"/>
                  <a:t>probability</a:t>
                </a:r>
                <a:r>
                  <a:rPr lang="fr-FR" sz="1400" dirty="0"/>
                  <a:t> </a:t>
                </a:r>
                <a:r>
                  <a:rPr lang="fr-FR" sz="1400" dirty="0" err="1"/>
                  <a:t>that</a:t>
                </a:r>
                <a:r>
                  <a:rPr lang="fr-FR" sz="1400" dirty="0"/>
                  <a:t> </a:t>
                </a:r>
                <a:r>
                  <a:rPr lang="fr-FR" sz="1400" dirty="0" err="1"/>
                  <a:t>two</a:t>
                </a:r>
                <a:r>
                  <a:rPr lang="fr-FR" sz="1400" dirty="0"/>
                  <a:t> </a:t>
                </a:r>
                <a:r>
                  <a:rPr lang="fr-FR" sz="1400" dirty="0" err="1"/>
                  <a:t>entities</a:t>
                </a:r>
                <a:r>
                  <a:rPr lang="fr-FR" sz="1400" dirty="0"/>
                  <a:t> </a:t>
                </a:r>
                <a:r>
                  <a:rPr lang="fr-FR" sz="1400" dirty="0" err="1"/>
                  <a:t>taken</a:t>
                </a:r>
                <a:r>
                  <a:rPr lang="fr-FR" sz="1400" dirty="0"/>
                  <a:t> at </a:t>
                </a:r>
                <a:r>
                  <a:rPr lang="fr-FR" sz="1400" dirty="0" err="1"/>
                  <a:t>random</a:t>
                </a:r>
                <a:r>
                  <a:rPr lang="fr-FR" sz="1400" dirty="0"/>
                  <a:t> </a:t>
                </a:r>
                <a:r>
                  <a:rPr lang="fr-FR" sz="1400" dirty="0" err="1"/>
                  <a:t>from</a:t>
                </a:r>
                <a:r>
                  <a:rPr lang="fr-FR" sz="1400" dirty="0"/>
                  <a:t> the </a:t>
                </a:r>
                <a:r>
                  <a:rPr lang="fr-FR" sz="1400" dirty="0" err="1"/>
                  <a:t>dataset</a:t>
                </a:r>
                <a:r>
                  <a:rPr lang="fr-FR" sz="1400" dirty="0"/>
                  <a:t> of </a:t>
                </a:r>
                <a:r>
                  <a:rPr lang="fr-FR" sz="1400" dirty="0" err="1"/>
                  <a:t>interest</a:t>
                </a:r>
                <a:r>
                  <a:rPr lang="fr-FR" sz="1400" dirty="0"/>
                  <a:t> </a:t>
                </a:r>
                <a:r>
                  <a:rPr lang="fr-FR" sz="1400" dirty="0" err="1"/>
                  <a:t>represent</a:t>
                </a:r>
                <a:r>
                  <a:rPr lang="fr-FR" sz="1400" dirty="0"/>
                  <a:t> </a:t>
                </a:r>
                <a:r>
                  <a:rPr lang="fr-FR" sz="1400" dirty="0" err="1"/>
                  <a:t>different</a:t>
                </a:r>
                <a:r>
                  <a:rPr lang="fr-FR" sz="1400" dirty="0"/>
                  <a:t> taxa</a:t>
                </a:r>
              </a:p>
              <a:p>
                <a:pPr lvl="1"/>
                <a:endParaRPr lang="fr-FR" sz="1400" dirty="0"/>
              </a:p>
              <a:p>
                <a:pPr lvl="1"/>
                <a:r>
                  <a:rPr lang="fr-FR" sz="1400" dirty="0" err="1">
                    <a:sym typeface="Wingdings" panose="05000000000000000000" pitchFamily="2" charset="2"/>
                  </a:rPr>
                  <a:t>gives</a:t>
                </a:r>
                <a:r>
                  <a:rPr lang="fr-FR" sz="1400" dirty="0">
                    <a:sym typeface="Wingdings" panose="05000000000000000000" pitchFamily="2" charset="2"/>
                  </a:rPr>
                  <a:t> more </a:t>
                </a:r>
                <a:r>
                  <a:rPr lang="fr-FR" sz="1400" dirty="0" err="1">
                    <a:sym typeface="Wingdings" panose="05000000000000000000" pitchFamily="2" charset="2"/>
                  </a:rPr>
                  <a:t>weight</a:t>
                </a:r>
                <a:r>
                  <a:rPr lang="fr-FR" sz="1400" dirty="0">
                    <a:sym typeface="Wingdings" panose="05000000000000000000" pitchFamily="2" charset="2"/>
                  </a:rPr>
                  <a:t> to </a:t>
                </a:r>
                <a:r>
                  <a:rPr lang="fr-FR" sz="1400" dirty="0" err="1">
                    <a:sym typeface="Wingdings" panose="05000000000000000000" pitchFamily="2" charset="2"/>
                  </a:rPr>
                  <a:t>abundance</a:t>
                </a:r>
                <a:endParaRPr lang="fr-FR" sz="1400" dirty="0"/>
              </a:p>
              <a:p>
                <a:pPr lvl="1"/>
                <a:r>
                  <a:rPr lang="fr-FR" sz="1400" dirty="0"/>
                  <a:t>the </a:t>
                </a:r>
                <a:r>
                  <a:rPr lang="fr-FR" sz="1400" dirty="0" err="1"/>
                  <a:t>higher</a:t>
                </a:r>
                <a:r>
                  <a:rPr lang="fr-FR" sz="1400" dirty="0"/>
                  <a:t> the </a:t>
                </a:r>
                <a:r>
                  <a:rPr lang="fr-FR" sz="1400" dirty="0" err="1"/>
                  <a:t>number</a:t>
                </a:r>
                <a:r>
                  <a:rPr lang="fr-FR" sz="1400" dirty="0"/>
                  <a:t>, the more </a:t>
                </a:r>
                <a:r>
                  <a:rPr lang="fr-FR" sz="1400" dirty="0" err="1"/>
                  <a:t>even</a:t>
                </a:r>
                <a:r>
                  <a:rPr lang="fr-FR" sz="1400" dirty="0"/>
                  <a:t> </a:t>
                </a:r>
                <a:r>
                  <a:rPr lang="fr-FR" sz="1400" dirty="0" err="1"/>
                  <a:t>species</a:t>
                </a:r>
                <a:r>
                  <a:rPr lang="fr-FR" sz="1400" dirty="0"/>
                  <a:t> are </a:t>
                </a:r>
                <a:r>
                  <a:rPr lang="fr-FR" sz="1400" dirty="0" err="1"/>
                  <a:t>within</a:t>
                </a:r>
                <a:r>
                  <a:rPr lang="fr-FR" sz="1400" dirty="0"/>
                  <a:t> the sample</a:t>
                </a:r>
                <a:endParaRPr lang="fr-FR" sz="1400" dirty="0">
                  <a:sym typeface="Wingdings" panose="05000000000000000000" pitchFamily="2" charset="2"/>
                </a:endParaRPr>
              </a:p>
              <a:p>
                <a:endParaRPr lang="fr-FR" sz="1800" dirty="0"/>
              </a:p>
              <a:p>
                <a:pPr marL="0" indent="0">
                  <a:buNone/>
                </a:pPr>
                <a:endParaRPr lang="en-CH" dirty="0"/>
              </a:p>
            </p:txBody>
          </p:sp>
        </mc:Choice>
        <mc:Fallback>
          <p:sp>
            <p:nvSpPr>
              <p:cNvPr id="3" name="Content Placeholder 2">
                <a:extLst>
                  <a:ext uri="{FF2B5EF4-FFF2-40B4-BE49-F238E27FC236}">
                    <a16:creationId xmlns:a16="http://schemas.microsoft.com/office/drawing/2014/main" id="{A05EDA2D-A68D-033A-2417-DED272F497DD}"/>
                  </a:ext>
                </a:extLst>
              </p:cNvPr>
              <p:cNvSpPr>
                <a:spLocks noGrp="1" noRot="1" noChangeAspect="1" noMove="1" noResize="1" noEditPoints="1" noAdjustHandles="1" noChangeArrowheads="1" noChangeShapeType="1" noTextEdit="1"/>
              </p:cNvSpPr>
              <p:nvPr>
                <p:ph idx="1"/>
              </p:nvPr>
            </p:nvSpPr>
            <p:spPr>
              <a:xfrm>
                <a:off x="838200" y="1269402"/>
                <a:ext cx="6400356" cy="4907561"/>
              </a:xfrm>
              <a:blipFill>
                <a:blip r:embed="rId3"/>
                <a:stretch>
                  <a:fillRect l="-1190" t="-1546"/>
                </a:stretch>
              </a:blipFill>
            </p:spPr>
            <p:txBody>
              <a:bodyPr/>
              <a:lstStyle/>
              <a:p>
                <a:r>
                  <a:rPr lang="en-CH">
                    <a:noFill/>
                  </a:rPr>
                  <a:t> </a:t>
                </a:r>
              </a:p>
            </p:txBody>
          </p:sp>
        </mc:Fallback>
      </mc:AlternateContent>
      <p:sp>
        <p:nvSpPr>
          <p:cNvPr id="24" name="TextBox 23">
            <a:extLst>
              <a:ext uri="{FF2B5EF4-FFF2-40B4-BE49-F238E27FC236}">
                <a16:creationId xmlns:a16="http://schemas.microsoft.com/office/drawing/2014/main" id="{270EAA71-BD56-59D6-F9D4-5FD7BCDD6F8C}"/>
              </a:ext>
            </a:extLst>
          </p:cNvPr>
          <p:cNvSpPr txBox="1"/>
          <p:nvPr/>
        </p:nvSpPr>
        <p:spPr>
          <a:xfrm>
            <a:off x="11257292" y="2192992"/>
            <a:ext cx="351378" cy="369332"/>
          </a:xfrm>
          <a:prstGeom prst="rect">
            <a:avLst/>
          </a:prstGeom>
          <a:noFill/>
        </p:spPr>
        <p:txBody>
          <a:bodyPr wrap="none" rtlCol="0">
            <a:spAutoFit/>
          </a:bodyPr>
          <a:lstStyle/>
          <a:p>
            <a:r>
              <a:rPr lang="en-CH" b="1" i="1" dirty="0">
                <a:latin typeface="Helvetica" pitchFamily="2" charset="0"/>
              </a:rPr>
              <a:t>D</a:t>
            </a:r>
          </a:p>
        </p:txBody>
      </p:sp>
      <p:graphicFrame>
        <p:nvGraphicFramePr>
          <p:cNvPr id="6" name="Table 4">
            <a:extLst>
              <a:ext uri="{FF2B5EF4-FFF2-40B4-BE49-F238E27FC236}">
                <a16:creationId xmlns:a16="http://schemas.microsoft.com/office/drawing/2014/main" id="{98D21C19-AE67-79FE-3D21-350766FDF642}"/>
              </a:ext>
            </a:extLst>
          </p:cNvPr>
          <p:cNvGraphicFramePr>
            <a:graphicFrameLocks noGrp="1"/>
          </p:cNvGraphicFramePr>
          <p:nvPr>
            <p:extLst>
              <p:ext uri="{D42A27DB-BD31-4B8C-83A1-F6EECF244321}">
                <p14:modId xmlns:p14="http://schemas.microsoft.com/office/powerpoint/2010/main" val="1695599547"/>
              </p:ext>
            </p:extLst>
          </p:nvPr>
        </p:nvGraphicFramePr>
        <p:xfrm>
          <a:off x="8422346" y="2781357"/>
          <a:ext cx="3362496" cy="2807241"/>
        </p:xfrm>
        <a:graphic>
          <a:graphicData uri="http://schemas.openxmlformats.org/drawingml/2006/table">
            <a:tbl>
              <a:tblPr firstRow="1" bandRow="1">
                <a:tableStyleId>{5940675A-B579-460E-94D1-54222C63F5DA}</a:tableStyleId>
              </a:tblPr>
              <a:tblGrid>
                <a:gridCol w="840624">
                  <a:extLst>
                    <a:ext uri="{9D8B030D-6E8A-4147-A177-3AD203B41FA5}">
                      <a16:colId xmlns:a16="http://schemas.microsoft.com/office/drawing/2014/main" val="1005006508"/>
                    </a:ext>
                  </a:extLst>
                </a:gridCol>
                <a:gridCol w="840624">
                  <a:extLst>
                    <a:ext uri="{9D8B030D-6E8A-4147-A177-3AD203B41FA5}">
                      <a16:colId xmlns:a16="http://schemas.microsoft.com/office/drawing/2014/main" val="1079401809"/>
                    </a:ext>
                  </a:extLst>
                </a:gridCol>
                <a:gridCol w="840624">
                  <a:extLst>
                    <a:ext uri="{9D8B030D-6E8A-4147-A177-3AD203B41FA5}">
                      <a16:colId xmlns:a16="http://schemas.microsoft.com/office/drawing/2014/main" val="337967351"/>
                    </a:ext>
                  </a:extLst>
                </a:gridCol>
                <a:gridCol w="840624">
                  <a:extLst>
                    <a:ext uri="{9D8B030D-6E8A-4147-A177-3AD203B41FA5}">
                      <a16:colId xmlns:a16="http://schemas.microsoft.com/office/drawing/2014/main" val="3981467895"/>
                    </a:ext>
                  </a:extLst>
                </a:gridCol>
              </a:tblGrid>
              <a:tr h="935747">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100</a:t>
                      </a:r>
                    </a:p>
                  </a:txBody>
                  <a:tcPr anchor="ctr"/>
                </a:tc>
                <a:tc>
                  <a:txBody>
                    <a:bodyPr/>
                    <a:lstStyle/>
                    <a:p>
                      <a:pPr algn="ctr"/>
                      <a:r>
                        <a:rPr lang="en-CH" b="1" dirty="0">
                          <a:latin typeface="Helvetica" pitchFamily="2" charset="0"/>
                        </a:rPr>
                        <a:t>2.78</a:t>
                      </a:r>
                    </a:p>
                  </a:txBody>
                  <a:tcPr anchor="ctr"/>
                </a:tc>
                <a:extLst>
                  <a:ext uri="{0D108BD9-81ED-4DB2-BD59-A6C34878D82A}">
                    <a16:rowId xmlns:a16="http://schemas.microsoft.com/office/drawing/2014/main" val="2218474996"/>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200</a:t>
                      </a:r>
                    </a:p>
                  </a:txBody>
                  <a:tcPr anchor="ctr"/>
                </a:tc>
                <a:tc>
                  <a:txBody>
                    <a:bodyPr/>
                    <a:lstStyle/>
                    <a:p>
                      <a:pPr algn="ctr"/>
                      <a:r>
                        <a:rPr lang="en-CH" b="1" dirty="0">
                          <a:latin typeface="Helvetica" pitchFamily="2" charset="0"/>
                        </a:rPr>
                        <a:t>2.33</a:t>
                      </a:r>
                    </a:p>
                  </a:txBody>
                  <a:tcPr anchor="ctr"/>
                </a:tc>
                <a:extLst>
                  <a:ext uri="{0D108BD9-81ED-4DB2-BD59-A6C34878D82A}">
                    <a16:rowId xmlns:a16="http://schemas.microsoft.com/office/drawing/2014/main" val="1152887508"/>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0</a:t>
                      </a:r>
                    </a:p>
                  </a:txBody>
                  <a:tcPr anchor="ctr"/>
                </a:tc>
                <a:tc>
                  <a:txBody>
                    <a:bodyPr/>
                    <a:lstStyle/>
                    <a:p>
                      <a:pPr algn="ctr"/>
                      <a:r>
                        <a:rPr lang="en-CH" dirty="0">
                          <a:latin typeface="Helvetica" pitchFamily="2" charset="0"/>
                        </a:rPr>
                        <a:t>5</a:t>
                      </a:r>
                    </a:p>
                  </a:txBody>
                  <a:tcPr anchor="ctr"/>
                </a:tc>
                <a:tc>
                  <a:txBody>
                    <a:bodyPr/>
                    <a:lstStyle/>
                    <a:p>
                      <a:pPr algn="ctr"/>
                      <a:r>
                        <a:rPr lang="en-CH" b="1" dirty="0">
                          <a:latin typeface="Helvetica" pitchFamily="2" charset="0"/>
                        </a:rPr>
                        <a:t>1.10</a:t>
                      </a:r>
                    </a:p>
                  </a:txBody>
                  <a:tcPr anchor="ctr"/>
                </a:tc>
                <a:extLst>
                  <a:ext uri="{0D108BD9-81ED-4DB2-BD59-A6C34878D82A}">
                    <a16:rowId xmlns:a16="http://schemas.microsoft.com/office/drawing/2014/main" val="3106792869"/>
                  </a:ext>
                </a:extLst>
              </a:tr>
            </a:tbl>
          </a:graphicData>
        </a:graphic>
      </p:graphicFrame>
      <p:grpSp>
        <p:nvGrpSpPr>
          <p:cNvPr id="7" name="Group 6">
            <a:extLst>
              <a:ext uri="{FF2B5EF4-FFF2-40B4-BE49-F238E27FC236}">
                <a16:creationId xmlns:a16="http://schemas.microsoft.com/office/drawing/2014/main" id="{64E1D67D-790F-972D-FC6F-47006267EB82}"/>
              </a:ext>
            </a:extLst>
          </p:cNvPr>
          <p:cNvGrpSpPr/>
          <p:nvPr/>
        </p:nvGrpSpPr>
        <p:grpSpPr>
          <a:xfrm>
            <a:off x="7345036" y="1674727"/>
            <a:ext cx="3749455" cy="3709964"/>
            <a:chOff x="7604345" y="1674727"/>
            <a:chExt cx="3749455" cy="3709964"/>
          </a:xfrm>
        </p:grpSpPr>
        <p:pic>
          <p:nvPicPr>
            <p:cNvPr id="8" name="Content Placeholder 12" descr="A black silhouette of a giraffe&#10;&#10;Description automatically generated with medium confidence">
              <a:extLst>
                <a:ext uri="{FF2B5EF4-FFF2-40B4-BE49-F238E27FC236}">
                  <a16:creationId xmlns:a16="http://schemas.microsoft.com/office/drawing/2014/main" id="{FF2FAC56-5634-2C56-BE73-DAB141ABC903}"/>
                </a:ext>
              </a:extLst>
            </p:cNvPr>
            <p:cNvPicPr>
              <a:picLocks noChangeAspect="1"/>
            </p:cNvPicPr>
            <p:nvPr/>
          </p:nvPicPr>
          <p:blipFill>
            <a:blip r:embed="rId4"/>
            <a:stretch>
              <a:fillRect/>
            </a:stretch>
          </p:blipFill>
          <p:spPr>
            <a:xfrm>
              <a:off x="7604345" y="3949617"/>
              <a:ext cx="890833" cy="820218"/>
            </a:xfrm>
            <a:prstGeom prst="rect">
              <a:avLst/>
            </a:prstGeom>
          </p:spPr>
        </p:pic>
        <p:pic>
          <p:nvPicPr>
            <p:cNvPr id="9" name="Picture 8" descr="A silhouette of a person&#10;&#10;Description automatically generated with medium confidence">
              <a:extLst>
                <a:ext uri="{FF2B5EF4-FFF2-40B4-BE49-F238E27FC236}">
                  <a16:creationId xmlns:a16="http://schemas.microsoft.com/office/drawing/2014/main" id="{DA20B100-1597-E008-0A8C-C7ECC915DDA9}"/>
                </a:ext>
              </a:extLst>
            </p:cNvPr>
            <p:cNvPicPr>
              <a:picLocks noChangeAspect="1"/>
            </p:cNvPicPr>
            <p:nvPr/>
          </p:nvPicPr>
          <p:blipFill>
            <a:blip r:embed="rId5"/>
            <a:stretch>
              <a:fillRect/>
            </a:stretch>
          </p:blipFill>
          <p:spPr>
            <a:xfrm>
              <a:off x="7660666" y="2781357"/>
              <a:ext cx="778189" cy="1139490"/>
            </a:xfrm>
            <a:prstGeom prst="rect">
              <a:avLst/>
            </a:prstGeom>
          </p:spPr>
        </p:pic>
        <p:pic>
          <p:nvPicPr>
            <p:cNvPr id="10" name="Picture 9" descr="Icon&#10;&#10;Description automatically generated">
              <a:extLst>
                <a:ext uri="{FF2B5EF4-FFF2-40B4-BE49-F238E27FC236}">
                  <a16:creationId xmlns:a16="http://schemas.microsoft.com/office/drawing/2014/main" id="{22C66BB7-122D-B838-BE90-A871BFC1FA80}"/>
                </a:ext>
              </a:extLst>
            </p:cNvPr>
            <p:cNvPicPr>
              <a:picLocks noChangeAspect="1"/>
            </p:cNvPicPr>
            <p:nvPr/>
          </p:nvPicPr>
          <p:blipFill>
            <a:blip r:embed="rId6"/>
            <a:stretch>
              <a:fillRect/>
            </a:stretch>
          </p:blipFill>
          <p:spPr>
            <a:xfrm>
              <a:off x="7604345" y="4798605"/>
              <a:ext cx="788792" cy="586086"/>
            </a:xfrm>
            <a:prstGeom prst="rect">
              <a:avLst/>
            </a:prstGeom>
          </p:spPr>
        </p:pic>
        <p:pic>
          <p:nvPicPr>
            <p:cNvPr id="11" name="Picture 10">
              <a:extLst>
                <a:ext uri="{FF2B5EF4-FFF2-40B4-BE49-F238E27FC236}">
                  <a16:creationId xmlns:a16="http://schemas.microsoft.com/office/drawing/2014/main" id="{AD2480B6-4F34-C559-EBAC-B842D4E37A7F}"/>
                </a:ext>
              </a:extLst>
            </p:cNvPr>
            <p:cNvPicPr>
              <a:picLocks noChangeAspect="1"/>
            </p:cNvPicPr>
            <p:nvPr/>
          </p:nvPicPr>
          <p:blipFill>
            <a:blip r:embed="rId7"/>
            <a:stretch>
              <a:fillRect/>
            </a:stretch>
          </p:blipFill>
          <p:spPr>
            <a:xfrm>
              <a:off x="9636177" y="2090187"/>
              <a:ext cx="673427" cy="415940"/>
            </a:xfrm>
            <a:prstGeom prst="rect">
              <a:avLst/>
            </a:prstGeom>
          </p:spPr>
        </p:pic>
        <p:pic>
          <p:nvPicPr>
            <p:cNvPr id="12" name="Picture 11" descr="Icon&#10;&#10;Description automatically generated">
              <a:extLst>
                <a:ext uri="{FF2B5EF4-FFF2-40B4-BE49-F238E27FC236}">
                  <a16:creationId xmlns:a16="http://schemas.microsoft.com/office/drawing/2014/main" id="{C9354236-BD96-B187-B1F1-68CD30F2187E}"/>
                </a:ext>
              </a:extLst>
            </p:cNvPr>
            <p:cNvPicPr>
              <a:picLocks noChangeAspect="1"/>
            </p:cNvPicPr>
            <p:nvPr/>
          </p:nvPicPr>
          <p:blipFill>
            <a:blip r:embed="rId8"/>
            <a:stretch>
              <a:fillRect/>
            </a:stretch>
          </p:blipFill>
          <p:spPr>
            <a:xfrm>
              <a:off x="10472405" y="2012474"/>
              <a:ext cx="881395" cy="564489"/>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96E372F4-250F-1B49-C45E-6D145A7B31E5}"/>
                </a:ext>
              </a:extLst>
            </p:cNvPr>
            <p:cNvPicPr>
              <a:picLocks noChangeAspect="1"/>
            </p:cNvPicPr>
            <p:nvPr/>
          </p:nvPicPr>
          <p:blipFill>
            <a:blip r:embed="rId9"/>
            <a:stretch>
              <a:fillRect/>
            </a:stretch>
          </p:blipFill>
          <p:spPr>
            <a:xfrm rot="3646621">
              <a:off x="8536773" y="2039520"/>
              <a:ext cx="1063110" cy="333524"/>
            </a:xfrm>
            <a:prstGeom prst="rect">
              <a:avLst/>
            </a:prstGeom>
          </p:spPr>
        </p:pic>
      </p:grpSp>
    </p:spTree>
    <p:extLst>
      <p:ext uri="{BB962C8B-B14F-4D97-AF65-F5344CB8AC3E}">
        <p14:creationId xmlns:p14="http://schemas.microsoft.com/office/powerpoint/2010/main" val="217707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730A5-255F-532E-6B84-C95580DF0C17}"/>
              </a:ext>
            </a:extLst>
          </p:cNvPr>
          <p:cNvSpPr>
            <a:spLocks noGrp="1"/>
          </p:cNvSpPr>
          <p:nvPr>
            <p:ph type="title"/>
          </p:nvPr>
        </p:nvSpPr>
        <p:spPr/>
        <p:txBody>
          <a:bodyPr/>
          <a:lstStyle/>
          <a:p>
            <a:r>
              <a:rPr lang="en-CH" dirty="0">
                <a:solidFill>
                  <a:schemeClr val="accent4"/>
                </a:solidFill>
              </a:rPr>
              <a:t>Analyzing bacterial communities diversity with 16S data </a:t>
            </a:r>
          </a:p>
        </p:txBody>
      </p:sp>
      <p:sp>
        <p:nvSpPr>
          <p:cNvPr id="3" name="Text Placeholder 2">
            <a:extLst>
              <a:ext uri="{FF2B5EF4-FFF2-40B4-BE49-F238E27FC236}">
                <a16:creationId xmlns:a16="http://schemas.microsoft.com/office/drawing/2014/main" id="{2AE6F466-605B-0FDC-D340-C18C3DB9C5B7}"/>
              </a:ext>
            </a:extLst>
          </p:cNvPr>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50992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457200" indent="-457200">
                  <a:buFont typeface="+mj-lt"/>
                  <a:buAutoNum type="arabicPeriod" startAt="2"/>
                </a:pPr>
                <a:r>
                  <a:rPr lang="en-CH" dirty="0"/>
                  <a:t>𝛂-diversity analysis</a:t>
                </a:r>
              </a:p>
              <a:p>
                <a:pPr marL="0" indent="0">
                  <a:buNone/>
                </a:pPr>
                <a:endParaRPr lang="en-CH" dirty="0"/>
              </a:p>
              <a:p>
                <a:r>
                  <a:rPr lang="fr-FR" sz="1800" dirty="0">
                    <a:solidFill>
                      <a:srgbClr val="002060"/>
                    </a:solidFill>
                  </a:rPr>
                  <a:t>Shannon </a:t>
                </a:r>
                <a:r>
                  <a:rPr lang="fr-FR" sz="1800" dirty="0" err="1">
                    <a:solidFill>
                      <a:srgbClr val="002060"/>
                    </a:solidFill>
                  </a:rPr>
                  <a:t>diversity</a:t>
                </a:r>
                <a:r>
                  <a:rPr lang="fr-FR" sz="1800" dirty="0"/>
                  <a:t>: </a:t>
                </a:r>
                <a14:m>
                  <m:oMath xmlns:m="http://schemas.openxmlformats.org/officeDocument/2006/math">
                    <m:sSup>
                      <m:sSupPr>
                        <m:ctrlPr>
                          <a:rPr lang="fr-FR" sz="1800" i="1">
                            <a:latin typeface="Cambria Math" panose="02040503050406030204" pitchFamily="18" charset="0"/>
                          </a:rPr>
                        </m:ctrlPr>
                      </m:sSupPr>
                      <m:e>
                        <m:r>
                          <a:rPr lang="en-US" sz="1800" i="1">
                            <a:latin typeface="Cambria Math" panose="02040503050406030204" pitchFamily="18" charset="0"/>
                          </a:rPr>
                          <m:t>𝐻</m:t>
                        </m:r>
                      </m:e>
                      <m:sup>
                        <m:r>
                          <a:rPr lang="en-US" sz="1800" i="1">
                            <a:latin typeface="Cambria Math" panose="02040503050406030204" pitchFamily="18" charset="0"/>
                          </a:rPr>
                          <m:t>′</m:t>
                        </m:r>
                      </m:sup>
                    </m:sSup>
                    <m:r>
                      <a:rPr lang="en-US" sz="1800" i="1">
                        <a:latin typeface="Cambria Math" panose="02040503050406030204" pitchFamily="18" charset="0"/>
                      </a:rPr>
                      <m:t>=</m:t>
                    </m:r>
                    <m:r>
                      <a:rPr lang="fr-FR" sz="1800" i="1">
                        <a:latin typeface="Cambria Math" panose="02040503050406030204" pitchFamily="18" charset="0"/>
                      </a:rPr>
                      <m:t>−</m:t>
                    </m:r>
                    <m:nary>
                      <m:naryPr>
                        <m:chr m:val="∑"/>
                        <m:ctrlPr>
                          <a:rPr lang="fr-FR" sz="1800" i="1">
                            <a:latin typeface="Cambria Math" panose="02040503050406030204" pitchFamily="18" charset="0"/>
                          </a:rPr>
                        </m:ctrlPr>
                      </m:naryPr>
                      <m:sub>
                        <m:r>
                          <m:rPr>
                            <m:brk m:alnAt="23"/>
                          </m:rPr>
                          <a:rPr lang="fr-FR" sz="1800" i="1">
                            <a:latin typeface="Cambria Math" panose="02040503050406030204" pitchFamily="18" charset="0"/>
                          </a:rPr>
                          <m:t>𝑖</m:t>
                        </m:r>
                        <m:r>
                          <a:rPr lang="fr-FR" sz="1800" i="1">
                            <a:latin typeface="Cambria Math" panose="02040503050406030204" pitchFamily="18" charset="0"/>
                          </a:rPr>
                          <m:t>=1</m:t>
                        </m:r>
                      </m:sub>
                      <m:sup>
                        <m:r>
                          <a:rPr lang="fr-FR" sz="1800" i="1">
                            <a:latin typeface="Cambria Math" panose="02040503050406030204" pitchFamily="18" charset="0"/>
                          </a:rPr>
                          <m:t>𝐶</m:t>
                        </m:r>
                      </m:sup>
                      <m:e>
                        <m:sSub>
                          <m:sSubPr>
                            <m:ctrlPr>
                              <a:rPr lang="fr-FR" sz="1800" i="1">
                                <a:latin typeface="Cambria Math" panose="02040503050406030204" pitchFamily="18" charset="0"/>
                              </a:rPr>
                            </m:ctrlPr>
                          </m:sSubPr>
                          <m:e>
                            <m:r>
                              <a:rPr lang="fr-FR" sz="1800" i="1">
                                <a:latin typeface="Cambria Math" panose="02040503050406030204" pitchFamily="18" charset="0"/>
                              </a:rPr>
                              <m:t>𝑝</m:t>
                            </m:r>
                          </m:e>
                          <m:sub>
                            <m:r>
                              <a:rPr lang="fr-FR" sz="1800" i="1">
                                <a:latin typeface="Cambria Math" panose="02040503050406030204" pitchFamily="18" charset="0"/>
                              </a:rPr>
                              <m:t>𝑖</m:t>
                            </m:r>
                          </m:sub>
                        </m:sSub>
                        <m:func>
                          <m:funcPr>
                            <m:ctrlPr>
                              <a:rPr lang="fr-FR" sz="1800" i="1">
                                <a:latin typeface="Cambria Math" panose="02040503050406030204" pitchFamily="18" charset="0"/>
                              </a:rPr>
                            </m:ctrlPr>
                          </m:funcPr>
                          <m:fName>
                            <m:r>
                              <m:rPr>
                                <m:sty m:val="p"/>
                              </m:rPr>
                              <a:rPr lang="fr-FR" sz="1800">
                                <a:latin typeface="Cambria Math" panose="02040503050406030204" pitchFamily="18" charset="0"/>
                              </a:rPr>
                              <m:t>ln</m:t>
                            </m:r>
                          </m:fName>
                          <m:e>
                            <m:sSub>
                              <m:sSubPr>
                                <m:ctrlPr>
                                  <a:rPr lang="fr-FR" sz="1800" i="1">
                                    <a:latin typeface="Cambria Math" panose="02040503050406030204" pitchFamily="18" charset="0"/>
                                  </a:rPr>
                                </m:ctrlPr>
                              </m:sSubPr>
                              <m:e>
                                <m:r>
                                  <a:rPr lang="fr-FR" sz="1800" i="1">
                                    <a:latin typeface="Cambria Math" panose="02040503050406030204" pitchFamily="18" charset="0"/>
                                  </a:rPr>
                                  <m:t>𝑝</m:t>
                                </m:r>
                              </m:e>
                              <m:sub>
                                <m:r>
                                  <a:rPr lang="fr-FR" sz="1800" i="1">
                                    <a:latin typeface="Cambria Math" panose="02040503050406030204" pitchFamily="18" charset="0"/>
                                  </a:rPr>
                                  <m:t>𝑖</m:t>
                                </m:r>
                              </m:sub>
                            </m:sSub>
                          </m:e>
                        </m:func>
                      </m:e>
                    </m:nary>
                  </m:oMath>
                </a14:m>
                <a:endParaRPr lang="fr-FR" sz="1800" dirty="0"/>
              </a:p>
              <a:p>
                <a:pPr lvl="1"/>
                <a:r>
                  <a:rPr lang="fr-FR" sz="1400" dirty="0"/>
                  <a:t>the </a:t>
                </a:r>
                <a:r>
                  <a:rPr lang="fr-FR" sz="1400" dirty="0" err="1"/>
                  <a:t>higher</a:t>
                </a:r>
                <a:r>
                  <a:rPr lang="fr-FR" sz="1400" dirty="0"/>
                  <a:t> the </a:t>
                </a:r>
                <a:r>
                  <a:rPr lang="fr-FR" sz="1400" dirty="0" err="1"/>
                  <a:t>number</a:t>
                </a:r>
                <a:r>
                  <a:rPr lang="fr-FR" sz="1400" dirty="0"/>
                  <a:t>, the more </a:t>
                </a:r>
                <a:r>
                  <a:rPr lang="fr-FR" sz="1400" dirty="0" err="1"/>
                  <a:t>even</a:t>
                </a:r>
                <a:r>
                  <a:rPr lang="fr-FR" sz="1400" dirty="0"/>
                  <a:t> </a:t>
                </a:r>
                <a:r>
                  <a:rPr lang="fr-FR" sz="1400" dirty="0" err="1"/>
                  <a:t>species</a:t>
                </a:r>
                <a:r>
                  <a:rPr lang="fr-FR" sz="1400" dirty="0"/>
                  <a:t> are </a:t>
                </a:r>
                <a:r>
                  <a:rPr lang="fr-FR" sz="1400" dirty="0" err="1"/>
                  <a:t>within</a:t>
                </a:r>
                <a:r>
                  <a:rPr lang="fr-FR" sz="1400" dirty="0"/>
                  <a:t> the sample</a:t>
                </a:r>
              </a:p>
              <a:p>
                <a:pPr lvl="1"/>
                <a:r>
                  <a:rPr lang="fr-FR" sz="1400" dirty="0" err="1"/>
                  <a:t>Gives</a:t>
                </a:r>
                <a:r>
                  <a:rPr lang="fr-FR" sz="1400" dirty="0"/>
                  <a:t> </a:t>
                </a:r>
                <a:r>
                  <a:rPr lang="fr-FR" sz="1400" dirty="0" err="1"/>
                  <a:t>equal</a:t>
                </a:r>
                <a:r>
                  <a:rPr lang="fr-FR" sz="1400" dirty="0"/>
                  <a:t> </a:t>
                </a:r>
                <a:r>
                  <a:rPr lang="fr-FR" sz="1400" dirty="0" err="1"/>
                  <a:t>weight</a:t>
                </a:r>
                <a:r>
                  <a:rPr lang="fr-FR" sz="1400" dirty="0"/>
                  <a:t> to </a:t>
                </a:r>
                <a:r>
                  <a:rPr lang="fr-FR" sz="1400" dirty="0" err="1"/>
                  <a:t>abundance</a:t>
                </a:r>
                <a:r>
                  <a:rPr lang="fr-FR" sz="1400" dirty="0"/>
                  <a:t> and </a:t>
                </a:r>
                <a:r>
                  <a:rPr lang="fr-FR" sz="1400" dirty="0" err="1"/>
                  <a:t>richness</a:t>
                </a:r>
                <a:endParaRPr lang="fr-FR" sz="1400" dirty="0"/>
              </a:p>
              <a:p>
                <a:pPr marL="0" indent="0">
                  <a:buNone/>
                </a:pPr>
                <a:endParaRPr lang="fr-FR" sz="1800" dirty="0"/>
              </a:p>
              <a:p>
                <a:pPr marL="0" indent="0">
                  <a:buNone/>
                </a:pPr>
                <a:endParaRPr lang="en-CH" dirty="0"/>
              </a:p>
            </p:txBody>
          </p:sp>
        </mc:Choice>
        <mc:Fallback xmlns="">
          <p:sp>
            <p:nvSpPr>
              <p:cNvPr id="3" name="Content Placeholder 2">
                <a:extLst>
                  <a:ext uri="{FF2B5EF4-FFF2-40B4-BE49-F238E27FC236}">
                    <a16:creationId xmlns:a16="http://schemas.microsoft.com/office/drawing/2014/main" id="{A05EDA2D-A68D-033A-2417-DED272F497DD}"/>
                  </a:ext>
                </a:extLst>
              </p:cNvPr>
              <p:cNvSpPr>
                <a:spLocks noGrp="1" noRot="1" noChangeAspect="1" noMove="1" noResize="1" noEditPoints="1" noAdjustHandles="1" noChangeArrowheads="1" noChangeShapeType="1" noTextEdit="1"/>
              </p:cNvSpPr>
              <p:nvPr>
                <p:ph idx="1"/>
              </p:nvPr>
            </p:nvSpPr>
            <p:spPr>
              <a:blipFill>
                <a:blip r:embed="rId3"/>
                <a:stretch>
                  <a:fillRect l="-724" t="-1546"/>
                </a:stretch>
              </a:blipFill>
            </p:spPr>
            <p:txBody>
              <a:bodyPr/>
              <a:lstStyle/>
              <a:p>
                <a:r>
                  <a:rPr lang="en-CH">
                    <a:noFill/>
                  </a:rPr>
                  <a:t> </a:t>
                </a:r>
              </a:p>
            </p:txBody>
          </p:sp>
        </mc:Fallback>
      </mc:AlternateContent>
      <p:sp>
        <p:nvSpPr>
          <p:cNvPr id="24" name="TextBox 23">
            <a:extLst>
              <a:ext uri="{FF2B5EF4-FFF2-40B4-BE49-F238E27FC236}">
                <a16:creationId xmlns:a16="http://schemas.microsoft.com/office/drawing/2014/main" id="{270EAA71-BD56-59D6-F9D4-5FD7BCDD6F8C}"/>
              </a:ext>
            </a:extLst>
          </p:cNvPr>
          <p:cNvSpPr txBox="1"/>
          <p:nvPr/>
        </p:nvSpPr>
        <p:spPr>
          <a:xfrm>
            <a:off x="11257292" y="2192992"/>
            <a:ext cx="415498" cy="369332"/>
          </a:xfrm>
          <a:prstGeom prst="rect">
            <a:avLst/>
          </a:prstGeom>
          <a:noFill/>
        </p:spPr>
        <p:txBody>
          <a:bodyPr wrap="none" rtlCol="0">
            <a:spAutoFit/>
          </a:bodyPr>
          <a:lstStyle/>
          <a:p>
            <a:r>
              <a:rPr lang="en-CH" b="1" i="1" dirty="0">
                <a:latin typeface="Helvetica" pitchFamily="2" charset="0"/>
              </a:rPr>
              <a:t>H’</a:t>
            </a:r>
          </a:p>
        </p:txBody>
      </p:sp>
      <p:sp>
        <p:nvSpPr>
          <p:cNvPr id="25" name="Rounded Rectangle 24">
            <a:extLst>
              <a:ext uri="{FF2B5EF4-FFF2-40B4-BE49-F238E27FC236}">
                <a16:creationId xmlns:a16="http://schemas.microsoft.com/office/drawing/2014/main" id="{68D01018-DE1B-6F92-BA9C-9DF1796DE8C3}"/>
              </a:ext>
            </a:extLst>
          </p:cNvPr>
          <p:cNvSpPr/>
          <p:nvPr/>
        </p:nvSpPr>
        <p:spPr>
          <a:xfrm>
            <a:off x="1269242" y="3723182"/>
            <a:ext cx="5390865" cy="2338829"/>
          </a:xfrm>
          <a:prstGeom prst="roundRect">
            <a:avLst/>
          </a:prstGeom>
          <a:ln w="28575">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ctr">
              <a:buFont typeface="Arial" panose="020B0604020202020204" pitchFamily="34" charset="0"/>
              <a:buChar char="•"/>
            </a:pPr>
            <a:r>
              <a:rPr lang="en-US" b="1" dirty="0">
                <a:solidFill>
                  <a:schemeClr val="accent5">
                    <a:lumMod val="75000"/>
                  </a:schemeClr>
                </a:solidFill>
                <a:latin typeface="Helvetica" pitchFamily="2" charset="0"/>
              </a:rPr>
              <a:t>Remember that you only took one sample, replicates would give you similar but different values</a:t>
            </a:r>
            <a:endParaRPr lang="en-CH" b="1" dirty="0">
              <a:solidFill>
                <a:schemeClr val="accent5">
                  <a:lumMod val="75000"/>
                </a:schemeClr>
              </a:solidFill>
              <a:latin typeface="Helvetica" pitchFamily="2" charset="0"/>
            </a:endParaRPr>
          </a:p>
        </p:txBody>
      </p:sp>
      <p:graphicFrame>
        <p:nvGraphicFramePr>
          <p:cNvPr id="6" name="Table 4">
            <a:extLst>
              <a:ext uri="{FF2B5EF4-FFF2-40B4-BE49-F238E27FC236}">
                <a16:creationId xmlns:a16="http://schemas.microsoft.com/office/drawing/2014/main" id="{98D21C19-AE67-79FE-3D21-350766FDF642}"/>
              </a:ext>
            </a:extLst>
          </p:cNvPr>
          <p:cNvGraphicFramePr>
            <a:graphicFrameLocks noGrp="1"/>
          </p:cNvGraphicFramePr>
          <p:nvPr>
            <p:extLst>
              <p:ext uri="{D42A27DB-BD31-4B8C-83A1-F6EECF244321}">
                <p14:modId xmlns:p14="http://schemas.microsoft.com/office/powerpoint/2010/main" val="1516725367"/>
              </p:ext>
            </p:extLst>
          </p:nvPr>
        </p:nvGraphicFramePr>
        <p:xfrm>
          <a:off x="8422346" y="2781357"/>
          <a:ext cx="3362496" cy="2807241"/>
        </p:xfrm>
        <a:graphic>
          <a:graphicData uri="http://schemas.openxmlformats.org/drawingml/2006/table">
            <a:tbl>
              <a:tblPr firstRow="1" bandRow="1">
                <a:tableStyleId>{5940675A-B579-460E-94D1-54222C63F5DA}</a:tableStyleId>
              </a:tblPr>
              <a:tblGrid>
                <a:gridCol w="840624">
                  <a:extLst>
                    <a:ext uri="{9D8B030D-6E8A-4147-A177-3AD203B41FA5}">
                      <a16:colId xmlns:a16="http://schemas.microsoft.com/office/drawing/2014/main" val="1005006508"/>
                    </a:ext>
                  </a:extLst>
                </a:gridCol>
                <a:gridCol w="840624">
                  <a:extLst>
                    <a:ext uri="{9D8B030D-6E8A-4147-A177-3AD203B41FA5}">
                      <a16:colId xmlns:a16="http://schemas.microsoft.com/office/drawing/2014/main" val="1079401809"/>
                    </a:ext>
                  </a:extLst>
                </a:gridCol>
                <a:gridCol w="840624">
                  <a:extLst>
                    <a:ext uri="{9D8B030D-6E8A-4147-A177-3AD203B41FA5}">
                      <a16:colId xmlns:a16="http://schemas.microsoft.com/office/drawing/2014/main" val="337967351"/>
                    </a:ext>
                  </a:extLst>
                </a:gridCol>
                <a:gridCol w="840624">
                  <a:extLst>
                    <a:ext uri="{9D8B030D-6E8A-4147-A177-3AD203B41FA5}">
                      <a16:colId xmlns:a16="http://schemas.microsoft.com/office/drawing/2014/main" val="3981467895"/>
                    </a:ext>
                  </a:extLst>
                </a:gridCol>
              </a:tblGrid>
              <a:tr h="935747">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100</a:t>
                      </a:r>
                    </a:p>
                  </a:txBody>
                  <a:tcPr anchor="ctr"/>
                </a:tc>
                <a:tc>
                  <a:txBody>
                    <a:bodyPr/>
                    <a:lstStyle/>
                    <a:p>
                      <a:pPr algn="ctr"/>
                      <a:r>
                        <a:rPr lang="en-CH" b="1" dirty="0">
                          <a:latin typeface="Helvetica" pitchFamily="2" charset="0"/>
                        </a:rPr>
                        <a:t>1.05</a:t>
                      </a:r>
                    </a:p>
                  </a:txBody>
                  <a:tcPr anchor="ctr"/>
                </a:tc>
                <a:extLst>
                  <a:ext uri="{0D108BD9-81ED-4DB2-BD59-A6C34878D82A}">
                    <a16:rowId xmlns:a16="http://schemas.microsoft.com/office/drawing/2014/main" val="2218474996"/>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200</a:t>
                      </a:r>
                    </a:p>
                  </a:txBody>
                  <a:tcPr anchor="ctr"/>
                </a:tc>
                <a:tc>
                  <a:txBody>
                    <a:bodyPr/>
                    <a:lstStyle/>
                    <a:p>
                      <a:pPr algn="ctr"/>
                      <a:r>
                        <a:rPr lang="en-CH" b="1" dirty="0">
                          <a:latin typeface="Helvetica" pitchFamily="2" charset="0"/>
                        </a:rPr>
                        <a:t>0.96</a:t>
                      </a:r>
                    </a:p>
                  </a:txBody>
                  <a:tcPr anchor="ctr"/>
                </a:tc>
                <a:extLst>
                  <a:ext uri="{0D108BD9-81ED-4DB2-BD59-A6C34878D82A}">
                    <a16:rowId xmlns:a16="http://schemas.microsoft.com/office/drawing/2014/main" val="1152887508"/>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0</a:t>
                      </a:r>
                    </a:p>
                  </a:txBody>
                  <a:tcPr anchor="ctr"/>
                </a:tc>
                <a:tc>
                  <a:txBody>
                    <a:bodyPr/>
                    <a:lstStyle/>
                    <a:p>
                      <a:pPr algn="ctr"/>
                      <a:r>
                        <a:rPr lang="en-CH" dirty="0">
                          <a:latin typeface="Helvetica" pitchFamily="2" charset="0"/>
                        </a:rPr>
                        <a:t>5</a:t>
                      </a:r>
                    </a:p>
                  </a:txBody>
                  <a:tcPr anchor="ctr"/>
                </a:tc>
                <a:tc>
                  <a:txBody>
                    <a:bodyPr/>
                    <a:lstStyle/>
                    <a:p>
                      <a:pPr algn="ctr"/>
                      <a:r>
                        <a:rPr lang="en-CH" b="1" dirty="0">
                          <a:latin typeface="Helvetica" pitchFamily="2" charset="0"/>
                        </a:rPr>
                        <a:t>0.19</a:t>
                      </a:r>
                    </a:p>
                  </a:txBody>
                  <a:tcPr anchor="ctr"/>
                </a:tc>
                <a:extLst>
                  <a:ext uri="{0D108BD9-81ED-4DB2-BD59-A6C34878D82A}">
                    <a16:rowId xmlns:a16="http://schemas.microsoft.com/office/drawing/2014/main" val="3106792869"/>
                  </a:ext>
                </a:extLst>
              </a:tr>
            </a:tbl>
          </a:graphicData>
        </a:graphic>
      </p:graphicFrame>
      <p:grpSp>
        <p:nvGrpSpPr>
          <p:cNvPr id="7" name="Group 6">
            <a:extLst>
              <a:ext uri="{FF2B5EF4-FFF2-40B4-BE49-F238E27FC236}">
                <a16:creationId xmlns:a16="http://schemas.microsoft.com/office/drawing/2014/main" id="{64E1D67D-790F-972D-FC6F-47006267EB82}"/>
              </a:ext>
            </a:extLst>
          </p:cNvPr>
          <p:cNvGrpSpPr/>
          <p:nvPr/>
        </p:nvGrpSpPr>
        <p:grpSpPr>
          <a:xfrm>
            <a:off x="7345036" y="1674727"/>
            <a:ext cx="3749455" cy="3709964"/>
            <a:chOff x="7604345" y="1674727"/>
            <a:chExt cx="3749455" cy="3709964"/>
          </a:xfrm>
        </p:grpSpPr>
        <p:pic>
          <p:nvPicPr>
            <p:cNvPr id="8" name="Content Placeholder 12" descr="A black silhouette of a giraffe&#10;&#10;Description automatically generated with medium confidence">
              <a:extLst>
                <a:ext uri="{FF2B5EF4-FFF2-40B4-BE49-F238E27FC236}">
                  <a16:creationId xmlns:a16="http://schemas.microsoft.com/office/drawing/2014/main" id="{FF2FAC56-5634-2C56-BE73-DAB141ABC903}"/>
                </a:ext>
              </a:extLst>
            </p:cNvPr>
            <p:cNvPicPr>
              <a:picLocks noChangeAspect="1"/>
            </p:cNvPicPr>
            <p:nvPr/>
          </p:nvPicPr>
          <p:blipFill>
            <a:blip r:embed="rId4"/>
            <a:stretch>
              <a:fillRect/>
            </a:stretch>
          </p:blipFill>
          <p:spPr>
            <a:xfrm>
              <a:off x="7604345" y="3949617"/>
              <a:ext cx="890833" cy="820218"/>
            </a:xfrm>
            <a:prstGeom prst="rect">
              <a:avLst/>
            </a:prstGeom>
          </p:spPr>
        </p:pic>
        <p:pic>
          <p:nvPicPr>
            <p:cNvPr id="9" name="Picture 8" descr="A silhouette of a person&#10;&#10;Description automatically generated with medium confidence">
              <a:extLst>
                <a:ext uri="{FF2B5EF4-FFF2-40B4-BE49-F238E27FC236}">
                  <a16:creationId xmlns:a16="http://schemas.microsoft.com/office/drawing/2014/main" id="{DA20B100-1597-E008-0A8C-C7ECC915DDA9}"/>
                </a:ext>
              </a:extLst>
            </p:cNvPr>
            <p:cNvPicPr>
              <a:picLocks noChangeAspect="1"/>
            </p:cNvPicPr>
            <p:nvPr/>
          </p:nvPicPr>
          <p:blipFill>
            <a:blip r:embed="rId5"/>
            <a:stretch>
              <a:fillRect/>
            </a:stretch>
          </p:blipFill>
          <p:spPr>
            <a:xfrm>
              <a:off x="7660666" y="2781357"/>
              <a:ext cx="778189" cy="1139490"/>
            </a:xfrm>
            <a:prstGeom prst="rect">
              <a:avLst/>
            </a:prstGeom>
          </p:spPr>
        </p:pic>
        <p:pic>
          <p:nvPicPr>
            <p:cNvPr id="10" name="Picture 9" descr="Icon&#10;&#10;Description automatically generated">
              <a:extLst>
                <a:ext uri="{FF2B5EF4-FFF2-40B4-BE49-F238E27FC236}">
                  <a16:creationId xmlns:a16="http://schemas.microsoft.com/office/drawing/2014/main" id="{22C66BB7-122D-B838-BE90-A871BFC1FA80}"/>
                </a:ext>
              </a:extLst>
            </p:cNvPr>
            <p:cNvPicPr>
              <a:picLocks noChangeAspect="1"/>
            </p:cNvPicPr>
            <p:nvPr/>
          </p:nvPicPr>
          <p:blipFill>
            <a:blip r:embed="rId6"/>
            <a:stretch>
              <a:fillRect/>
            </a:stretch>
          </p:blipFill>
          <p:spPr>
            <a:xfrm>
              <a:off x="7604345" y="4798605"/>
              <a:ext cx="788792" cy="586086"/>
            </a:xfrm>
            <a:prstGeom prst="rect">
              <a:avLst/>
            </a:prstGeom>
          </p:spPr>
        </p:pic>
        <p:pic>
          <p:nvPicPr>
            <p:cNvPr id="11" name="Picture 10">
              <a:extLst>
                <a:ext uri="{FF2B5EF4-FFF2-40B4-BE49-F238E27FC236}">
                  <a16:creationId xmlns:a16="http://schemas.microsoft.com/office/drawing/2014/main" id="{AD2480B6-4F34-C559-EBAC-B842D4E37A7F}"/>
                </a:ext>
              </a:extLst>
            </p:cNvPr>
            <p:cNvPicPr>
              <a:picLocks noChangeAspect="1"/>
            </p:cNvPicPr>
            <p:nvPr/>
          </p:nvPicPr>
          <p:blipFill>
            <a:blip r:embed="rId7"/>
            <a:stretch>
              <a:fillRect/>
            </a:stretch>
          </p:blipFill>
          <p:spPr>
            <a:xfrm>
              <a:off x="9636177" y="2090187"/>
              <a:ext cx="673427" cy="415940"/>
            </a:xfrm>
            <a:prstGeom prst="rect">
              <a:avLst/>
            </a:prstGeom>
          </p:spPr>
        </p:pic>
        <p:pic>
          <p:nvPicPr>
            <p:cNvPr id="12" name="Picture 11" descr="Icon&#10;&#10;Description automatically generated">
              <a:extLst>
                <a:ext uri="{FF2B5EF4-FFF2-40B4-BE49-F238E27FC236}">
                  <a16:creationId xmlns:a16="http://schemas.microsoft.com/office/drawing/2014/main" id="{C9354236-BD96-B187-B1F1-68CD30F2187E}"/>
                </a:ext>
              </a:extLst>
            </p:cNvPr>
            <p:cNvPicPr>
              <a:picLocks noChangeAspect="1"/>
            </p:cNvPicPr>
            <p:nvPr/>
          </p:nvPicPr>
          <p:blipFill>
            <a:blip r:embed="rId8"/>
            <a:stretch>
              <a:fillRect/>
            </a:stretch>
          </p:blipFill>
          <p:spPr>
            <a:xfrm>
              <a:off x="10472405" y="2012474"/>
              <a:ext cx="881395" cy="564489"/>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96E372F4-250F-1B49-C45E-6D145A7B31E5}"/>
                </a:ext>
              </a:extLst>
            </p:cNvPr>
            <p:cNvPicPr>
              <a:picLocks noChangeAspect="1"/>
            </p:cNvPicPr>
            <p:nvPr/>
          </p:nvPicPr>
          <p:blipFill>
            <a:blip r:embed="rId9"/>
            <a:stretch>
              <a:fillRect/>
            </a:stretch>
          </p:blipFill>
          <p:spPr>
            <a:xfrm rot="3646621">
              <a:off x="8536773" y="2039520"/>
              <a:ext cx="1063110" cy="333524"/>
            </a:xfrm>
            <a:prstGeom prst="rect">
              <a:avLst/>
            </a:prstGeom>
          </p:spPr>
        </p:pic>
      </p:grpSp>
    </p:spTree>
    <p:extLst>
      <p:ext uri="{BB962C8B-B14F-4D97-AF65-F5344CB8AC3E}">
        <p14:creationId xmlns:p14="http://schemas.microsoft.com/office/powerpoint/2010/main" val="102101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688C-D330-141D-CE7A-05CB8E745F22}"/>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5E6C6CCE-0439-30FC-B8F2-413DE5EC035B}"/>
              </a:ext>
            </a:extLst>
          </p:cNvPr>
          <p:cNvSpPr>
            <a:spLocks noGrp="1"/>
          </p:cNvSpPr>
          <p:nvPr>
            <p:ph idx="1"/>
          </p:nvPr>
        </p:nvSpPr>
        <p:spPr/>
        <p:txBody>
          <a:bodyPr/>
          <a:lstStyle/>
          <a:p>
            <a:pPr marL="0" indent="0">
              <a:buNone/>
            </a:pPr>
            <a:r>
              <a:rPr lang="en-CH" b="1" dirty="0"/>
              <a:t>Rarefaction</a:t>
            </a:r>
          </a:p>
          <a:p>
            <a:pPr marL="0" indent="0">
              <a:buNone/>
            </a:pPr>
            <a:endParaRPr lang="en-CH" b="1" dirty="0"/>
          </a:p>
          <a:p>
            <a:pPr marL="0" indent="0">
              <a:buNone/>
            </a:pPr>
            <a:endParaRPr lang="en-CH" b="1" dirty="0"/>
          </a:p>
          <a:p>
            <a:pPr marL="0" indent="0">
              <a:buNone/>
            </a:pPr>
            <a:endParaRPr lang="en-CH" b="1" dirty="0"/>
          </a:p>
          <a:p>
            <a:pPr marL="0" indent="0">
              <a:buNone/>
            </a:pPr>
            <a:endParaRPr lang="en-CH" b="1" dirty="0"/>
          </a:p>
          <a:p>
            <a:pPr marL="0" indent="0">
              <a:buNone/>
            </a:pPr>
            <a:endParaRPr lang="en-CH" b="1" dirty="0"/>
          </a:p>
          <a:p>
            <a:endParaRPr lang="en-CH" b="1" dirty="0"/>
          </a:p>
          <a:p>
            <a:r>
              <a:rPr lang="en-CH" sz="2000" dirty="0"/>
              <a:t>Is it fair to compare their richness?</a:t>
            </a:r>
          </a:p>
          <a:p>
            <a:r>
              <a:rPr lang="en-CH" sz="2000" dirty="0"/>
              <a:t>Usually, the more reads you get, the more ASVs you can observe</a:t>
            </a:r>
          </a:p>
          <a:p>
            <a:r>
              <a:rPr lang="en-CH" sz="2000" dirty="0"/>
              <a:t>You might miss out ASVs if you have a low sequencing depth</a:t>
            </a:r>
          </a:p>
          <a:p>
            <a:r>
              <a:rPr lang="en-CH" sz="2000" dirty="0"/>
              <a:t>How can we standardize unequal sequencign depths for comparison?</a:t>
            </a:r>
          </a:p>
          <a:p>
            <a:endParaRPr lang="en-CH" sz="2000" dirty="0"/>
          </a:p>
        </p:txBody>
      </p:sp>
      <p:grpSp>
        <p:nvGrpSpPr>
          <p:cNvPr id="19" name="Group 18">
            <a:extLst>
              <a:ext uri="{FF2B5EF4-FFF2-40B4-BE49-F238E27FC236}">
                <a16:creationId xmlns:a16="http://schemas.microsoft.com/office/drawing/2014/main" id="{32BD090F-3375-FC62-9363-31F40FD282C2}"/>
              </a:ext>
            </a:extLst>
          </p:cNvPr>
          <p:cNvGrpSpPr/>
          <p:nvPr/>
        </p:nvGrpSpPr>
        <p:grpSpPr>
          <a:xfrm>
            <a:off x="838200" y="3098342"/>
            <a:ext cx="5669280" cy="624840"/>
            <a:chOff x="838200" y="3098342"/>
            <a:chExt cx="5669280" cy="624840"/>
          </a:xfrm>
        </p:grpSpPr>
        <p:sp>
          <p:nvSpPr>
            <p:cNvPr id="5" name="Rounded Rectangle 4">
              <a:extLst>
                <a:ext uri="{FF2B5EF4-FFF2-40B4-BE49-F238E27FC236}">
                  <a16:creationId xmlns:a16="http://schemas.microsoft.com/office/drawing/2014/main" id="{DD69EDAF-58E4-1FE9-B82A-1BF191D3461D}"/>
                </a:ext>
              </a:extLst>
            </p:cNvPr>
            <p:cNvSpPr/>
            <p:nvPr/>
          </p:nvSpPr>
          <p:spPr>
            <a:xfrm>
              <a:off x="838200" y="3098342"/>
              <a:ext cx="5669280" cy="624840"/>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8" name="Picture 7" descr="A picture containing icon&#10;&#10;Description automatically generated">
              <a:extLst>
                <a:ext uri="{FF2B5EF4-FFF2-40B4-BE49-F238E27FC236}">
                  <a16:creationId xmlns:a16="http://schemas.microsoft.com/office/drawing/2014/main" id="{605E3511-2BB0-68F3-33DC-3AB32ED33AF3}"/>
                </a:ext>
              </a:extLst>
            </p:cNvPr>
            <p:cNvPicPr>
              <a:picLocks noChangeAspect="1"/>
            </p:cNvPicPr>
            <p:nvPr/>
          </p:nvPicPr>
          <p:blipFill>
            <a:blip r:embed="rId2"/>
            <a:stretch>
              <a:fillRect/>
            </a:stretch>
          </p:blipFill>
          <p:spPr>
            <a:xfrm>
              <a:off x="2610313" y="3272964"/>
              <a:ext cx="1063110" cy="333524"/>
            </a:xfrm>
            <a:prstGeom prst="rect">
              <a:avLst/>
            </a:prstGeom>
          </p:spPr>
        </p:pic>
        <p:pic>
          <p:nvPicPr>
            <p:cNvPr id="13" name="Picture 12">
              <a:extLst>
                <a:ext uri="{FF2B5EF4-FFF2-40B4-BE49-F238E27FC236}">
                  <a16:creationId xmlns:a16="http://schemas.microsoft.com/office/drawing/2014/main" id="{5D91AA8C-0148-029F-B71D-00E6265A8446}"/>
                </a:ext>
              </a:extLst>
            </p:cNvPr>
            <p:cNvPicPr>
              <a:picLocks noChangeAspect="1"/>
            </p:cNvPicPr>
            <p:nvPr/>
          </p:nvPicPr>
          <p:blipFill>
            <a:blip r:embed="rId3"/>
            <a:stretch>
              <a:fillRect/>
            </a:stretch>
          </p:blipFill>
          <p:spPr>
            <a:xfrm>
              <a:off x="1885545" y="3221029"/>
              <a:ext cx="673427" cy="415940"/>
            </a:xfrm>
            <a:prstGeom prst="rect">
              <a:avLst/>
            </a:prstGeom>
          </p:spPr>
        </p:pic>
        <p:pic>
          <p:nvPicPr>
            <p:cNvPr id="14" name="Picture 13" descr="Icon&#10;&#10;Description automatically generated">
              <a:extLst>
                <a:ext uri="{FF2B5EF4-FFF2-40B4-BE49-F238E27FC236}">
                  <a16:creationId xmlns:a16="http://schemas.microsoft.com/office/drawing/2014/main" id="{F88FFCF4-C161-BD5E-0684-21AFA0EB2373}"/>
                </a:ext>
              </a:extLst>
            </p:cNvPr>
            <p:cNvPicPr>
              <a:picLocks noChangeAspect="1"/>
            </p:cNvPicPr>
            <p:nvPr/>
          </p:nvPicPr>
          <p:blipFill>
            <a:blip r:embed="rId4"/>
            <a:stretch>
              <a:fillRect/>
            </a:stretch>
          </p:blipFill>
          <p:spPr>
            <a:xfrm>
              <a:off x="930903" y="3146755"/>
              <a:ext cx="881395" cy="564489"/>
            </a:xfrm>
            <a:prstGeom prst="rect">
              <a:avLst/>
            </a:prstGeom>
          </p:spPr>
        </p:pic>
      </p:grpSp>
      <p:sp>
        <p:nvSpPr>
          <p:cNvPr id="16" name="TextBox 15">
            <a:extLst>
              <a:ext uri="{FF2B5EF4-FFF2-40B4-BE49-F238E27FC236}">
                <a16:creationId xmlns:a16="http://schemas.microsoft.com/office/drawing/2014/main" id="{1FD061F3-4AAD-68DB-058D-31FFB30DFA7D}"/>
              </a:ext>
            </a:extLst>
          </p:cNvPr>
          <p:cNvSpPr txBox="1"/>
          <p:nvPr/>
        </p:nvSpPr>
        <p:spPr>
          <a:xfrm>
            <a:off x="7391400" y="2100409"/>
            <a:ext cx="2506007" cy="369332"/>
          </a:xfrm>
          <a:prstGeom prst="rect">
            <a:avLst/>
          </a:prstGeom>
          <a:noFill/>
        </p:spPr>
        <p:txBody>
          <a:bodyPr wrap="none" rtlCol="0">
            <a:spAutoFit/>
          </a:bodyPr>
          <a:lstStyle/>
          <a:p>
            <a:r>
              <a:rPr lang="en-CH" dirty="0">
                <a:latin typeface="Helvetica" pitchFamily="2" charset="0"/>
              </a:rPr>
              <a:t># reads = 6, # ASV = 2</a:t>
            </a:r>
          </a:p>
        </p:txBody>
      </p:sp>
      <p:grpSp>
        <p:nvGrpSpPr>
          <p:cNvPr id="20" name="Group 19">
            <a:extLst>
              <a:ext uri="{FF2B5EF4-FFF2-40B4-BE49-F238E27FC236}">
                <a16:creationId xmlns:a16="http://schemas.microsoft.com/office/drawing/2014/main" id="{9361B1D3-6133-A061-F828-AA7846199B02}"/>
              </a:ext>
            </a:extLst>
          </p:cNvPr>
          <p:cNvGrpSpPr/>
          <p:nvPr/>
        </p:nvGrpSpPr>
        <p:grpSpPr>
          <a:xfrm>
            <a:off x="838200" y="2057400"/>
            <a:ext cx="5669280" cy="624840"/>
            <a:chOff x="838200" y="2057400"/>
            <a:chExt cx="5669280" cy="624840"/>
          </a:xfrm>
        </p:grpSpPr>
        <p:sp>
          <p:nvSpPr>
            <p:cNvPr id="4" name="Rounded Rectangle 3">
              <a:extLst>
                <a:ext uri="{FF2B5EF4-FFF2-40B4-BE49-F238E27FC236}">
                  <a16:creationId xmlns:a16="http://schemas.microsoft.com/office/drawing/2014/main" id="{C866250C-154A-023C-C481-8DBAECFA6437}"/>
                </a:ext>
              </a:extLst>
            </p:cNvPr>
            <p:cNvSpPr/>
            <p:nvPr/>
          </p:nvSpPr>
          <p:spPr>
            <a:xfrm>
              <a:off x="838200" y="2057400"/>
              <a:ext cx="5669280" cy="624840"/>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6" name="Picture 5">
              <a:extLst>
                <a:ext uri="{FF2B5EF4-FFF2-40B4-BE49-F238E27FC236}">
                  <a16:creationId xmlns:a16="http://schemas.microsoft.com/office/drawing/2014/main" id="{28E9F0AB-E13D-6EB3-BDF1-629213FB0232}"/>
                </a:ext>
              </a:extLst>
            </p:cNvPr>
            <p:cNvPicPr>
              <a:picLocks noChangeAspect="1"/>
            </p:cNvPicPr>
            <p:nvPr/>
          </p:nvPicPr>
          <p:blipFill>
            <a:blip r:embed="rId3"/>
            <a:stretch>
              <a:fillRect/>
            </a:stretch>
          </p:blipFill>
          <p:spPr>
            <a:xfrm>
              <a:off x="5504782" y="2161850"/>
              <a:ext cx="673427" cy="415940"/>
            </a:xfrm>
            <a:prstGeom prst="rect">
              <a:avLst/>
            </a:prstGeom>
          </p:spPr>
        </p:pic>
        <p:pic>
          <p:nvPicPr>
            <p:cNvPr id="7" name="Picture 6" descr="Icon&#10;&#10;Description automatically generated">
              <a:extLst>
                <a:ext uri="{FF2B5EF4-FFF2-40B4-BE49-F238E27FC236}">
                  <a16:creationId xmlns:a16="http://schemas.microsoft.com/office/drawing/2014/main" id="{B1170E9D-43D6-C372-0387-042BD657AE8F}"/>
                </a:ext>
              </a:extLst>
            </p:cNvPr>
            <p:cNvPicPr>
              <a:picLocks noChangeAspect="1"/>
            </p:cNvPicPr>
            <p:nvPr/>
          </p:nvPicPr>
          <p:blipFill>
            <a:blip r:embed="rId4"/>
            <a:stretch>
              <a:fillRect/>
            </a:stretch>
          </p:blipFill>
          <p:spPr>
            <a:xfrm>
              <a:off x="948438" y="2100409"/>
              <a:ext cx="881395" cy="564489"/>
            </a:xfrm>
            <a:prstGeom prst="rect">
              <a:avLst/>
            </a:prstGeom>
          </p:spPr>
        </p:pic>
        <p:pic>
          <p:nvPicPr>
            <p:cNvPr id="10" name="Picture 9" descr="Icon&#10;&#10;Description automatically generated">
              <a:extLst>
                <a:ext uri="{FF2B5EF4-FFF2-40B4-BE49-F238E27FC236}">
                  <a16:creationId xmlns:a16="http://schemas.microsoft.com/office/drawing/2014/main" id="{FF23BC96-A371-A5D3-9E19-B38AD876D30E}"/>
                </a:ext>
              </a:extLst>
            </p:cNvPr>
            <p:cNvPicPr>
              <a:picLocks noChangeAspect="1"/>
            </p:cNvPicPr>
            <p:nvPr/>
          </p:nvPicPr>
          <p:blipFill>
            <a:blip r:embed="rId4"/>
            <a:stretch>
              <a:fillRect/>
            </a:stretch>
          </p:blipFill>
          <p:spPr>
            <a:xfrm>
              <a:off x="1854402" y="2100409"/>
              <a:ext cx="881395" cy="564489"/>
            </a:xfrm>
            <a:prstGeom prst="rect">
              <a:avLst/>
            </a:prstGeom>
          </p:spPr>
        </p:pic>
        <p:pic>
          <p:nvPicPr>
            <p:cNvPr id="11" name="Picture 10" descr="Icon&#10;&#10;Description automatically generated">
              <a:extLst>
                <a:ext uri="{FF2B5EF4-FFF2-40B4-BE49-F238E27FC236}">
                  <a16:creationId xmlns:a16="http://schemas.microsoft.com/office/drawing/2014/main" id="{E1976BD4-4383-4713-2FB5-A11F67F77E28}"/>
                </a:ext>
              </a:extLst>
            </p:cNvPr>
            <p:cNvPicPr>
              <a:picLocks noChangeAspect="1"/>
            </p:cNvPicPr>
            <p:nvPr/>
          </p:nvPicPr>
          <p:blipFill>
            <a:blip r:embed="rId4"/>
            <a:stretch>
              <a:fillRect/>
            </a:stretch>
          </p:blipFill>
          <p:spPr>
            <a:xfrm>
              <a:off x="2760366" y="2100409"/>
              <a:ext cx="881395" cy="564489"/>
            </a:xfrm>
            <a:prstGeom prst="rect">
              <a:avLst/>
            </a:prstGeom>
          </p:spPr>
        </p:pic>
        <p:pic>
          <p:nvPicPr>
            <p:cNvPr id="12" name="Picture 11" descr="Icon&#10;&#10;Description automatically generated">
              <a:extLst>
                <a:ext uri="{FF2B5EF4-FFF2-40B4-BE49-F238E27FC236}">
                  <a16:creationId xmlns:a16="http://schemas.microsoft.com/office/drawing/2014/main" id="{595A9ACE-9705-FEA4-9572-80708881D64C}"/>
                </a:ext>
              </a:extLst>
            </p:cNvPr>
            <p:cNvPicPr>
              <a:picLocks noChangeAspect="1"/>
            </p:cNvPicPr>
            <p:nvPr/>
          </p:nvPicPr>
          <p:blipFill>
            <a:blip r:embed="rId4"/>
            <a:stretch>
              <a:fillRect/>
            </a:stretch>
          </p:blipFill>
          <p:spPr>
            <a:xfrm>
              <a:off x="3666330" y="2100409"/>
              <a:ext cx="881395" cy="564489"/>
            </a:xfrm>
            <a:prstGeom prst="rect">
              <a:avLst/>
            </a:prstGeom>
          </p:spPr>
        </p:pic>
        <p:pic>
          <p:nvPicPr>
            <p:cNvPr id="17" name="Picture 16" descr="Icon&#10;&#10;Description automatically generated">
              <a:extLst>
                <a:ext uri="{FF2B5EF4-FFF2-40B4-BE49-F238E27FC236}">
                  <a16:creationId xmlns:a16="http://schemas.microsoft.com/office/drawing/2014/main" id="{FD706F10-9B16-01C6-6B5B-28CB08D260D1}"/>
                </a:ext>
              </a:extLst>
            </p:cNvPr>
            <p:cNvPicPr>
              <a:picLocks noChangeAspect="1"/>
            </p:cNvPicPr>
            <p:nvPr/>
          </p:nvPicPr>
          <p:blipFill>
            <a:blip r:embed="rId4"/>
            <a:stretch>
              <a:fillRect/>
            </a:stretch>
          </p:blipFill>
          <p:spPr>
            <a:xfrm>
              <a:off x="4629304" y="2100409"/>
              <a:ext cx="881395" cy="564489"/>
            </a:xfrm>
            <a:prstGeom prst="rect">
              <a:avLst/>
            </a:prstGeom>
          </p:spPr>
        </p:pic>
      </p:grpSp>
      <p:sp>
        <p:nvSpPr>
          <p:cNvPr id="18" name="TextBox 17">
            <a:extLst>
              <a:ext uri="{FF2B5EF4-FFF2-40B4-BE49-F238E27FC236}">
                <a16:creationId xmlns:a16="http://schemas.microsoft.com/office/drawing/2014/main" id="{C1403900-B925-EE17-2BDE-B120CBEFF695}"/>
              </a:ext>
            </a:extLst>
          </p:cNvPr>
          <p:cNvSpPr txBox="1"/>
          <p:nvPr/>
        </p:nvSpPr>
        <p:spPr>
          <a:xfrm>
            <a:off x="7391400" y="3244333"/>
            <a:ext cx="2506007" cy="369332"/>
          </a:xfrm>
          <a:prstGeom prst="rect">
            <a:avLst/>
          </a:prstGeom>
          <a:noFill/>
        </p:spPr>
        <p:txBody>
          <a:bodyPr wrap="none" rtlCol="0">
            <a:spAutoFit/>
          </a:bodyPr>
          <a:lstStyle/>
          <a:p>
            <a:r>
              <a:rPr lang="en-CH" dirty="0">
                <a:latin typeface="Helvetica" pitchFamily="2" charset="0"/>
              </a:rPr>
              <a:t># reads = 3, # ASV = 3</a:t>
            </a:r>
          </a:p>
        </p:txBody>
      </p:sp>
    </p:spTree>
    <p:extLst>
      <p:ext uri="{BB962C8B-B14F-4D97-AF65-F5344CB8AC3E}">
        <p14:creationId xmlns:p14="http://schemas.microsoft.com/office/powerpoint/2010/main" val="108437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linds(horizontal)">
                                      <p:cBhvr>
                                        <p:cTn id="7" dur="500"/>
                                        <p:tgtEl>
                                          <p:spTgt spid="3">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blinds(horizontal)">
                                      <p:cBhvr>
                                        <p:cTn id="10" dur="500"/>
                                        <p:tgtEl>
                                          <p:spTgt spid="3">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blinds(horizontal)">
                                      <p:cBhvr>
                                        <p:cTn id="1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688C-D330-141D-CE7A-05CB8E745F22}"/>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5E6C6CCE-0439-30FC-B8F2-413DE5EC035B}"/>
              </a:ext>
            </a:extLst>
          </p:cNvPr>
          <p:cNvSpPr>
            <a:spLocks noGrp="1"/>
          </p:cNvSpPr>
          <p:nvPr>
            <p:ph idx="1"/>
          </p:nvPr>
        </p:nvSpPr>
        <p:spPr>
          <a:xfrm>
            <a:off x="838200" y="1269402"/>
            <a:ext cx="10515600" cy="4907561"/>
          </a:xfrm>
        </p:spPr>
        <p:txBody>
          <a:bodyPr/>
          <a:lstStyle/>
          <a:p>
            <a:pPr marL="0" indent="0">
              <a:buNone/>
            </a:pPr>
            <a:r>
              <a:rPr lang="en-CH" b="1" dirty="0"/>
              <a:t>Rarefaction</a:t>
            </a:r>
          </a:p>
          <a:p>
            <a:pPr marL="0" indent="0">
              <a:buNone/>
            </a:pPr>
            <a:endParaRPr lang="en-CH" b="1" dirty="0"/>
          </a:p>
          <a:p>
            <a:r>
              <a:rPr lang="en-CH" sz="2000" dirty="0"/>
              <a:t>With subsampled (rarefied) datasets!</a:t>
            </a:r>
          </a:p>
          <a:p>
            <a:r>
              <a:rPr lang="en-CH" sz="2000" dirty="0"/>
              <a:t>The plateau corresponds to the true richness</a:t>
            </a:r>
          </a:p>
          <a:p>
            <a:r>
              <a:rPr lang="en-GB" sz="2000" dirty="0"/>
              <a:t>R</a:t>
            </a:r>
            <a:r>
              <a:rPr lang="en-CH" sz="2000" dirty="0"/>
              <a:t>arefy = subsample to get the same number</a:t>
            </a:r>
            <a:br>
              <a:rPr lang="en-CH" sz="2000" dirty="0"/>
            </a:br>
            <a:r>
              <a:rPr lang="en-CH" sz="2000" dirty="0"/>
              <a:t>of reads per sample</a:t>
            </a:r>
          </a:p>
          <a:p>
            <a:pPr marL="0" indent="0">
              <a:buNone/>
            </a:pPr>
            <a:endParaRPr lang="en-CH" b="1" dirty="0"/>
          </a:p>
          <a:p>
            <a:pPr marL="0" indent="0">
              <a:buNone/>
            </a:pPr>
            <a:endParaRPr lang="en-CH" b="1" dirty="0"/>
          </a:p>
          <a:p>
            <a:pPr marL="0" indent="0">
              <a:buNone/>
            </a:pPr>
            <a:endParaRPr lang="en-CH" b="1" dirty="0"/>
          </a:p>
          <a:p>
            <a:pPr marL="0" indent="0">
              <a:buNone/>
            </a:pPr>
            <a:endParaRPr lang="en-CH" b="1" dirty="0"/>
          </a:p>
        </p:txBody>
      </p:sp>
      <p:grpSp>
        <p:nvGrpSpPr>
          <p:cNvPr id="23" name="Group 22">
            <a:extLst>
              <a:ext uri="{FF2B5EF4-FFF2-40B4-BE49-F238E27FC236}">
                <a16:creationId xmlns:a16="http://schemas.microsoft.com/office/drawing/2014/main" id="{86991B1F-9BA5-466C-2B19-502AACB60BB5}"/>
              </a:ext>
            </a:extLst>
          </p:cNvPr>
          <p:cNvGrpSpPr/>
          <p:nvPr/>
        </p:nvGrpSpPr>
        <p:grpSpPr>
          <a:xfrm>
            <a:off x="6915543" y="1528009"/>
            <a:ext cx="4811237" cy="3291209"/>
            <a:chOff x="6542563" y="3429000"/>
            <a:chExt cx="4811237" cy="3291209"/>
          </a:xfrm>
        </p:grpSpPr>
        <p:pic>
          <p:nvPicPr>
            <p:cNvPr id="15" name="Picture 14" descr="Chart&#10;&#10;Description automatically generated with medium confidence">
              <a:extLst>
                <a:ext uri="{FF2B5EF4-FFF2-40B4-BE49-F238E27FC236}">
                  <a16:creationId xmlns:a16="http://schemas.microsoft.com/office/drawing/2014/main" id="{2183C5E8-5B68-CAF3-7FA7-3F5C221E8CC7}"/>
                </a:ext>
              </a:extLst>
            </p:cNvPr>
            <p:cNvPicPr>
              <a:picLocks noChangeAspect="1"/>
            </p:cNvPicPr>
            <p:nvPr/>
          </p:nvPicPr>
          <p:blipFill>
            <a:blip r:embed="rId3"/>
            <a:stretch>
              <a:fillRect/>
            </a:stretch>
          </p:blipFill>
          <p:spPr>
            <a:xfrm>
              <a:off x="6934200" y="3429000"/>
              <a:ext cx="4419600" cy="2868706"/>
            </a:xfrm>
            <a:prstGeom prst="rect">
              <a:avLst/>
            </a:prstGeom>
          </p:spPr>
        </p:pic>
        <p:sp>
          <p:nvSpPr>
            <p:cNvPr id="21" name="TextBox 20">
              <a:extLst>
                <a:ext uri="{FF2B5EF4-FFF2-40B4-BE49-F238E27FC236}">
                  <a16:creationId xmlns:a16="http://schemas.microsoft.com/office/drawing/2014/main" id="{9FB353E5-EFAA-8B03-7B10-67EE470A6277}"/>
                </a:ext>
              </a:extLst>
            </p:cNvPr>
            <p:cNvSpPr txBox="1"/>
            <p:nvPr/>
          </p:nvSpPr>
          <p:spPr>
            <a:xfrm>
              <a:off x="8710131" y="6350877"/>
              <a:ext cx="954107" cy="369332"/>
            </a:xfrm>
            <a:prstGeom prst="rect">
              <a:avLst/>
            </a:prstGeom>
            <a:noFill/>
          </p:spPr>
          <p:txBody>
            <a:bodyPr wrap="none" rtlCol="0">
              <a:spAutoFit/>
            </a:bodyPr>
            <a:lstStyle/>
            <a:p>
              <a:r>
                <a:rPr lang="en-CH" dirty="0">
                  <a:latin typeface="Helvetica" pitchFamily="2" charset="0"/>
                </a:rPr>
                <a:t># reads</a:t>
              </a:r>
            </a:p>
          </p:txBody>
        </p:sp>
        <p:sp>
          <p:nvSpPr>
            <p:cNvPr id="22" name="TextBox 21">
              <a:extLst>
                <a:ext uri="{FF2B5EF4-FFF2-40B4-BE49-F238E27FC236}">
                  <a16:creationId xmlns:a16="http://schemas.microsoft.com/office/drawing/2014/main" id="{D0C20C2C-8637-6594-C9C2-D55E2F5B64D6}"/>
                </a:ext>
              </a:extLst>
            </p:cNvPr>
            <p:cNvSpPr txBox="1"/>
            <p:nvPr/>
          </p:nvSpPr>
          <p:spPr>
            <a:xfrm rot="16200000">
              <a:off x="6256491" y="4567797"/>
              <a:ext cx="941476" cy="369332"/>
            </a:xfrm>
            <a:prstGeom prst="rect">
              <a:avLst/>
            </a:prstGeom>
            <a:noFill/>
          </p:spPr>
          <p:txBody>
            <a:bodyPr wrap="none" rtlCol="0">
              <a:spAutoFit/>
            </a:bodyPr>
            <a:lstStyle/>
            <a:p>
              <a:r>
                <a:rPr lang="en-CH" dirty="0">
                  <a:latin typeface="Helvetica" pitchFamily="2" charset="0"/>
                </a:rPr>
                <a:t># ASVs</a:t>
              </a:r>
            </a:p>
          </p:txBody>
        </p:sp>
      </p:grpSp>
      <p:grpSp>
        <p:nvGrpSpPr>
          <p:cNvPr id="30" name="Group 29">
            <a:extLst>
              <a:ext uri="{FF2B5EF4-FFF2-40B4-BE49-F238E27FC236}">
                <a16:creationId xmlns:a16="http://schemas.microsoft.com/office/drawing/2014/main" id="{D35BBD3D-FC34-84FB-113E-F3A8DAC04B66}"/>
              </a:ext>
            </a:extLst>
          </p:cNvPr>
          <p:cNvGrpSpPr/>
          <p:nvPr/>
        </p:nvGrpSpPr>
        <p:grpSpPr>
          <a:xfrm>
            <a:off x="7672940" y="1893769"/>
            <a:ext cx="2139240" cy="2225040"/>
            <a:chOff x="7299960" y="3794760"/>
            <a:chExt cx="2139240" cy="2225040"/>
          </a:xfrm>
        </p:grpSpPr>
        <p:cxnSp>
          <p:nvCxnSpPr>
            <p:cNvPr id="25" name="Straight Connector 24">
              <a:extLst>
                <a:ext uri="{FF2B5EF4-FFF2-40B4-BE49-F238E27FC236}">
                  <a16:creationId xmlns:a16="http://schemas.microsoft.com/office/drawing/2014/main" id="{B42EBE21-FC47-337E-3C80-E680DE0698D0}"/>
                </a:ext>
              </a:extLst>
            </p:cNvPr>
            <p:cNvCxnSpPr/>
            <p:nvPr/>
          </p:nvCxnSpPr>
          <p:spPr>
            <a:xfrm flipV="1">
              <a:off x="9433560" y="3794760"/>
              <a:ext cx="0" cy="2225040"/>
            </a:xfrm>
            <a:prstGeom prst="line">
              <a:avLst/>
            </a:prstGeom>
            <a:ln w="38100"/>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440C78FC-B3F2-7A7B-108A-947C8320DE46}"/>
                </a:ext>
              </a:extLst>
            </p:cNvPr>
            <p:cNvCxnSpPr>
              <a:cxnSpLocks/>
            </p:cNvCxnSpPr>
            <p:nvPr/>
          </p:nvCxnSpPr>
          <p:spPr>
            <a:xfrm flipH="1">
              <a:off x="7315200" y="3794760"/>
              <a:ext cx="2124000" cy="0"/>
            </a:xfrm>
            <a:prstGeom prst="line">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483E4F0A-9935-B4AA-709D-2796CD79C64E}"/>
                </a:ext>
              </a:extLst>
            </p:cNvPr>
            <p:cNvCxnSpPr>
              <a:cxnSpLocks/>
            </p:cNvCxnSpPr>
            <p:nvPr/>
          </p:nvCxnSpPr>
          <p:spPr>
            <a:xfrm flipH="1">
              <a:off x="7299960" y="4587240"/>
              <a:ext cx="2124000" cy="0"/>
            </a:xfrm>
            <a:prstGeom prst="line">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grpSp>
      <p:grpSp>
        <p:nvGrpSpPr>
          <p:cNvPr id="46" name="Group 45">
            <a:extLst>
              <a:ext uri="{FF2B5EF4-FFF2-40B4-BE49-F238E27FC236}">
                <a16:creationId xmlns:a16="http://schemas.microsoft.com/office/drawing/2014/main" id="{75E47212-8AE4-CA96-7B92-C22854A2B62D}"/>
              </a:ext>
            </a:extLst>
          </p:cNvPr>
          <p:cNvGrpSpPr/>
          <p:nvPr/>
        </p:nvGrpSpPr>
        <p:grpSpPr>
          <a:xfrm>
            <a:off x="1040923" y="4802755"/>
            <a:ext cx="3973038" cy="1217045"/>
            <a:chOff x="1040923" y="4802755"/>
            <a:chExt cx="3973038" cy="1217045"/>
          </a:xfrm>
        </p:grpSpPr>
        <p:grpSp>
          <p:nvGrpSpPr>
            <p:cNvPr id="31" name="Group 30">
              <a:extLst>
                <a:ext uri="{FF2B5EF4-FFF2-40B4-BE49-F238E27FC236}">
                  <a16:creationId xmlns:a16="http://schemas.microsoft.com/office/drawing/2014/main" id="{BF79AE22-2DF0-5405-7944-8E146CC9F912}"/>
                </a:ext>
              </a:extLst>
            </p:cNvPr>
            <p:cNvGrpSpPr/>
            <p:nvPr/>
          </p:nvGrpSpPr>
          <p:grpSpPr>
            <a:xfrm>
              <a:off x="1040924" y="5599354"/>
              <a:ext cx="3973037" cy="420446"/>
              <a:chOff x="838200" y="3098342"/>
              <a:chExt cx="5669280" cy="624840"/>
            </a:xfrm>
          </p:grpSpPr>
          <p:sp>
            <p:nvSpPr>
              <p:cNvPr id="32" name="Rounded Rectangle 31">
                <a:extLst>
                  <a:ext uri="{FF2B5EF4-FFF2-40B4-BE49-F238E27FC236}">
                    <a16:creationId xmlns:a16="http://schemas.microsoft.com/office/drawing/2014/main" id="{6D84D6FB-6DE8-D462-0795-E7BB9EC07FB1}"/>
                  </a:ext>
                </a:extLst>
              </p:cNvPr>
              <p:cNvSpPr/>
              <p:nvPr/>
            </p:nvSpPr>
            <p:spPr>
              <a:xfrm>
                <a:off x="838200" y="3098342"/>
                <a:ext cx="5669280" cy="624840"/>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33" name="Picture 32" descr="A picture containing icon&#10;&#10;Description automatically generated">
                <a:extLst>
                  <a:ext uri="{FF2B5EF4-FFF2-40B4-BE49-F238E27FC236}">
                    <a16:creationId xmlns:a16="http://schemas.microsoft.com/office/drawing/2014/main" id="{347D5016-515F-8382-9795-0C28AE9CD787}"/>
                  </a:ext>
                </a:extLst>
              </p:cNvPr>
              <p:cNvPicPr>
                <a:picLocks noChangeAspect="1"/>
              </p:cNvPicPr>
              <p:nvPr/>
            </p:nvPicPr>
            <p:blipFill>
              <a:blip r:embed="rId4"/>
              <a:stretch>
                <a:fillRect/>
              </a:stretch>
            </p:blipFill>
            <p:spPr>
              <a:xfrm>
                <a:off x="2575553" y="3242906"/>
                <a:ext cx="1063111" cy="333525"/>
              </a:xfrm>
              <a:prstGeom prst="rect">
                <a:avLst/>
              </a:prstGeom>
            </p:spPr>
          </p:pic>
          <p:pic>
            <p:nvPicPr>
              <p:cNvPr id="34" name="Picture 33">
                <a:extLst>
                  <a:ext uri="{FF2B5EF4-FFF2-40B4-BE49-F238E27FC236}">
                    <a16:creationId xmlns:a16="http://schemas.microsoft.com/office/drawing/2014/main" id="{6C651A6C-67D2-FF59-2517-980B2B5869E5}"/>
                  </a:ext>
                </a:extLst>
              </p:cNvPr>
              <p:cNvPicPr>
                <a:picLocks noChangeAspect="1"/>
              </p:cNvPicPr>
              <p:nvPr/>
            </p:nvPicPr>
            <p:blipFill>
              <a:blip r:embed="rId5"/>
              <a:stretch>
                <a:fillRect/>
              </a:stretch>
            </p:blipFill>
            <p:spPr>
              <a:xfrm>
                <a:off x="1885545" y="3221029"/>
                <a:ext cx="673427" cy="415940"/>
              </a:xfrm>
              <a:prstGeom prst="rect">
                <a:avLst/>
              </a:prstGeom>
            </p:spPr>
          </p:pic>
          <p:pic>
            <p:nvPicPr>
              <p:cNvPr id="35" name="Picture 34" descr="Icon&#10;&#10;Description automatically generated">
                <a:extLst>
                  <a:ext uri="{FF2B5EF4-FFF2-40B4-BE49-F238E27FC236}">
                    <a16:creationId xmlns:a16="http://schemas.microsoft.com/office/drawing/2014/main" id="{BC2C7417-B081-BC15-D417-5E4444EEC8E3}"/>
                  </a:ext>
                </a:extLst>
              </p:cNvPr>
              <p:cNvPicPr>
                <a:picLocks noChangeAspect="1"/>
              </p:cNvPicPr>
              <p:nvPr/>
            </p:nvPicPr>
            <p:blipFill>
              <a:blip r:embed="rId6"/>
              <a:stretch>
                <a:fillRect/>
              </a:stretch>
            </p:blipFill>
            <p:spPr>
              <a:xfrm>
                <a:off x="930903" y="3146755"/>
                <a:ext cx="881395" cy="564489"/>
              </a:xfrm>
              <a:prstGeom prst="rect">
                <a:avLst/>
              </a:prstGeom>
            </p:spPr>
          </p:pic>
        </p:grpSp>
        <p:grpSp>
          <p:nvGrpSpPr>
            <p:cNvPr id="36" name="Group 35">
              <a:extLst>
                <a:ext uri="{FF2B5EF4-FFF2-40B4-BE49-F238E27FC236}">
                  <a16:creationId xmlns:a16="http://schemas.microsoft.com/office/drawing/2014/main" id="{78FBFF20-A617-8D4F-0821-A05747EA2A72}"/>
                </a:ext>
              </a:extLst>
            </p:cNvPr>
            <p:cNvGrpSpPr/>
            <p:nvPr/>
          </p:nvGrpSpPr>
          <p:grpSpPr>
            <a:xfrm>
              <a:off x="1040923" y="4802755"/>
              <a:ext cx="3973037" cy="420446"/>
              <a:chOff x="838200" y="2057400"/>
              <a:chExt cx="5669280" cy="624840"/>
            </a:xfrm>
          </p:grpSpPr>
          <p:sp>
            <p:nvSpPr>
              <p:cNvPr id="37" name="Rounded Rectangle 36">
                <a:extLst>
                  <a:ext uri="{FF2B5EF4-FFF2-40B4-BE49-F238E27FC236}">
                    <a16:creationId xmlns:a16="http://schemas.microsoft.com/office/drawing/2014/main" id="{DF452233-4BC9-EF7A-9466-C0B4EB0D3C03}"/>
                  </a:ext>
                </a:extLst>
              </p:cNvPr>
              <p:cNvSpPr/>
              <p:nvPr/>
            </p:nvSpPr>
            <p:spPr>
              <a:xfrm>
                <a:off x="838200" y="2057400"/>
                <a:ext cx="5669280" cy="624840"/>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38" name="Picture 37">
                <a:extLst>
                  <a:ext uri="{FF2B5EF4-FFF2-40B4-BE49-F238E27FC236}">
                    <a16:creationId xmlns:a16="http://schemas.microsoft.com/office/drawing/2014/main" id="{716FAD73-C8E0-95CB-CFFD-8DF4EE362738}"/>
                  </a:ext>
                </a:extLst>
              </p:cNvPr>
              <p:cNvPicPr>
                <a:picLocks noChangeAspect="1"/>
              </p:cNvPicPr>
              <p:nvPr/>
            </p:nvPicPr>
            <p:blipFill>
              <a:blip r:embed="rId5"/>
              <a:stretch>
                <a:fillRect/>
              </a:stretch>
            </p:blipFill>
            <p:spPr>
              <a:xfrm>
                <a:off x="5504782" y="2161850"/>
                <a:ext cx="673427" cy="415940"/>
              </a:xfrm>
              <a:prstGeom prst="rect">
                <a:avLst/>
              </a:prstGeom>
            </p:spPr>
          </p:pic>
          <p:pic>
            <p:nvPicPr>
              <p:cNvPr id="39" name="Picture 38" descr="Icon&#10;&#10;Description automatically generated">
                <a:extLst>
                  <a:ext uri="{FF2B5EF4-FFF2-40B4-BE49-F238E27FC236}">
                    <a16:creationId xmlns:a16="http://schemas.microsoft.com/office/drawing/2014/main" id="{BA7B538F-AAB4-02F5-C401-E876B17D1AEE}"/>
                  </a:ext>
                </a:extLst>
              </p:cNvPr>
              <p:cNvPicPr>
                <a:picLocks noChangeAspect="1"/>
              </p:cNvPicPr>
              <p:nvPr/>
            </p:nvPicPr>
            <p:blipFill>
              <a:blip r:embed="rId6"/>
              <a:stretch>
                <a:fillRect/>
              </a:stretch>
            </p:blipFill>
            <p:spPr>
              <a:xfrm>
                <a:off x="948438" y="2100409"/>
                <a:ext cx="881395" cy="564489"/>
              </a:xfrm>
              <a:prstGeom prst="rect">
                <a:avLst/>
              </a:prstGeom>
            </p:spPr>
          </p:pic>
          <p:pic>
            <p:nvPicPr>
              <p:cNvPr id="40" name="Picture 39" descr="Icon&#10;&#10;Description automatically generated">
                <a:extLst>
                  <a:ext uri="{FF2B5EF4-FFF2-40B4-BE49-F238E27FC236}">
                    <a16:creationId xmlns:a16="http://schemas.microsoft.com/office/drawing/2014/main" id="{7060E131-05C9-4846-D3C5-4F2A656C4284}"/>
                  </a:ext>
                </a:extLst>
              </p:cNvPr>
              <p:cNvPicPr>
                <a:picLocks noChangeAspect="1"/>
              </p:cNvPicPr>
              <p:nvPr/>
            </p:nvPicPr>
            <p:blipFill>
              <a:blip r:embed="rId6"/>
              <a:stretch>
                <a:fillRect/>
              </a:stretch>
            </p:blipFill>
            <p:spPr>
              <a:xfrm>
                <a:off x="1854402" y="2100409"/>
                <a:ext cx="881395" cy="564489"/>
              </a:xfrm>
              <a:prstGeom prst="rect">
                <a:avLst/>
              </a:prstGeom>
            </p:spPr>
          </p:pic>
          <p:pic>
            <p:nvPicPr>
              <p:cNvPr id="41" name="Picture 40" descr="Icon&#10;&#10;Description automatically generated">
                <a:extLst>
                  <a:ext uri="{FF2B5EF4-FFF2-40B4-BE49-F238E27FC236}">
                    <a16:creationId xmlns:a16="http://schemas.microsoft.com/office/drawing/2014/main" id="{F48A9127-A8FD-90AE-1982-A4A0E524DD7D}"/>
                  </a:ext>
                </a:extLst>
              </p:cNvPr>
              <p:cNvPicPr>
                <a:picLocks noChangeAspect="1"/>
              </p:cNvPicPr>
              <p:nvPr/>
            </p:nvPicPr>
            <p:blipFill>
              <a:blip r:embed="rId6"/>
              <a:stretch>
                <a:fillRect/>
              </a:stretch>
            </p:blipFill>
            <p:spPr>
              <a:xfrm>
                <a:off x="2760366" y="2100409"/>
                <a:ext cx="881395" cy="564489"/>
              </a:xfrm>
              <a:prstGeom prst="rect">
                <a:avLst/>
              </a:prstGeom>
            </p:spPr>
          </p:pic>
          <p:pic>
            <p:nvPicPr>
              <p:cNvPr id="42" name="Picture 41" descr="Icon&#10;&#10;Description automatically generated">
                <a:extLst>
                  <a:ext uri="{FF2B5EF4-FFF2-40B4-BE49-F238E27FC236}">
                    <a16:creationId xmlns:a16="http://schemas.microsoft.com/office/drawing/2014/main" id="{8CBC87E5-6131-0217-C4EC-EFA9FAC14609}"/>
                  </a:ext>
                </a:extLst>
              </p:cNvPr>
              <p:cNvPicPr>
                <a:picLocks noChangeAspect="1"/>
              </p:cNvPicPr>
              <p:nvPr/>
            </p:nvPicPr>
            <p:blipFill>
              <a:blip r:embed="rId6"/>
              <a:stretch>
                <a:fillRect/>
              </a:stretch>
            </p:blipFill>
            <p:spPr>
              <a:xfrm>
                <a:off x="3666330" y="2100409"/>
                <a:ext cx="881395" cy="564489"/>
              </a:xfrm>
              <a:prstGeom prst="rect">
                <a:avLst/>
              </a:prstGeom>
            </p:spPr>
          </p:pic>
          <p:pic>
            <p:nvPicPr>
              <p:cNvPr id="43" name="Picture 42" descr="Icon&#10;&#10;Description automatically generated">
                <a:extLst>
                  <a:ext uri="{FF2B5EF4-FFF2-40B4-BE49-F238E27FC236}">
                    <a16:creationId xmlns:a16="http://schemas.microsoft.com/office/drawing/2014/main" id="{F5248646-1174-08C6-5C77-8F08506EA275}"/>
                  </a:ext>
                </a:extLst>
              </p:cNvPr>
              <p:cNvPicPr>
                <a:picLocks noChangeAspect="1"/>
              </p:cNvPicPr>
              <p:nvPr/>
            </p:nvPicPr>
            <p:blipFill>
              <a:blip r:embed="rId6"/>
              <a:stretch>
                <a:fillRect/>
              </a:stretch>
            </p:blipFill>
            <p:spPr>
              <a:xfrm>
                <a:off x="4629304" y="2100409"/>
                <a:ext cx="881395" cy="564489"/>
              </a:xfrm>
              <a:prstGeom prst="rect">
                <a:avLst/>
              </a:prstGeom>
            </p:spPr>
          </p:pic>
        </p:grpSp>
        <p:sp>
          <p:nvSpPr>
            <p:cNvPr id="44" name="Rounded Rectangle 43">
              <a:extLst>
                <a:ext uri="{FF2B5EF4-FFF2-40B4-BE49-F238E27FC236}">
                  <a16:creationId xmlns:a16="http://schemas.microsoft.com/office/drawing/2014/main" id="{EAE50378-DA68-07DF-643B-C1D727FA5E8B}"/>
                </a:ext>
              </a:extLst>
            </p:cNvPr>
            <p:cNvSpPr/>
            <p:nvPr/>
          </p:nvSpPr>
          <p:spPr>
            <a:xfrm>
              <a:off x="1040923" y="4802755"/>
              <a:ext cx="1964738" cy="408777"/>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45" name="Rounded Rectangle 44">
              <a:extLst>
                <a:ext uri="{FF2B5EF4-FFF2-40B4-BE49-F238E27FC236}">
                  <a16:creationId xmlns:a16="http://schemas.microsoft.com/office/drawing/2014/main" id="{C7298064-29FC-2D7E-771C-8AED7FEB68B7}"/>
                </a:ext>
              </a:extLst>
            </p:cNvPr>
            <p:cNvSpPr/>
            <p:nvPr/>
          </p:nvSpPr>
          <p:spPr>
            <a:xfrm>
              <a:off x="1058141" y="5598294"/>
              <a:ext cx="1964738" cy="408777"/>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grpSp>
      <p:sp>
        <p:nvSpPr>
          <p:cNvPr id="4" name="TextBox 3">
            <a:extLst>
              <a:ext uri="{FF2B5EF4-FFF2-40B4-BE49-F238E27FC236}">
                <a16:creationId xmlns:a16="http://schemas.microsoft.com/office/drawing/2014/main" id="{8E0AD584-B761-91EA-934C-576F425DDFEA}"/>
              </a:ext>
            </a:extLst>
          </p:cNvPr>
          <p:cNvSpPr txBox="1"/>
          <p:nvPr/>
        </p:nvSpPr>
        <p:spPr>
          <a:xfrm>
            <a:off x="5216683" y="4791635"/>
            <a:ext cx="2506007" cy="369332"/>
          </a:xfrm>
          <a:prstGeom prst="rect">
            <a:avLst/>
          </a:prstGeom>
          <a:noFill/>
        </p:spPr>
        <p:txBody>
          <a:bodyPr wrap="none" rtlCol="0">
            <a:spAutoFit/>
          </a:bodyPr>
          <a:lstStyle/>
          <a:p>
            <a:r>
              <a:rPr lang="en-CH" dirty="0">
                <a:latin typeface="Helvetica" pitchFamily="2" charset="0"/>
              </a:rPr>
              <a:t># reads = 3, # ASV = 1</a:t>
            </a:r>
          </a:p>
        </p:txBody>
      </p:sp>
      <p:sp>
        <p:nvSpPr>
          <p:cNvPr id="5" name="TextBox 4">
            <a:extLst>
              <a:ext uri="{FF2B5EF4-FFF2-40B4-BE49-F238E27FC236}">
                <a16:creationId xmlns:a16="http://schemas.microsoft.com/office/drawing/2014/main" id="{202C4A51-7B38-3695-AABF-D2CC2CB7179F}"/>
              </a:ext>
            </a:extLst>
          </p:cNvPr>
          <p:cNvSpPr txBox="1"/>
          <p:nvPr/>
        </p:nvSpPr>
        <p:spPr>
          <a:xfrm>
            <a:off x="5216682" y="5618016"/>
            <a:ext cx="2506007" cy="369332"/>
          </a:xfrm>
          <a:prstGeom prst="rect">
            <a:avLst/>
          </a:prstGeom>
          <a:noFill/>
        </p:spPr>
        <p:txBody>
          <a:bodyPr wrap="none" rtlCol="0">
            <a:spAutoFit/>
          </a:bodyPr>
          <a:lstStyle/>
          <a:p>
            <a:r>
              <a:rPr lang="en-CH" dirty="0">
                <a:latin typeface="Helvetica" pitchFamily="2" charset="0"/>
              </a:rPr>
              <a:t># reads = 3, # ASV = 3</a:t>
            </a:r>
          </a:p>
        </p:txBody>
      </p:sp>
      <p:sp>
        <p:nvSpPr>
          <p:cNvPr id="6" name="Rounded Rectangle 5">
            <a:extLst>
              <a:ext uri="{FF2B5EF4-FFF2-40B4-BE49-F238E27FC236}">
                <a16:creationId xmlns:a16="http://schemas.microsoft.com/office/drawing/2014/main" id="{E2B2D49F-9915-EA37-7587-9720E74095FA}"/>
              </a:ext>
            </a:extLst>
          </p:cNvPr>
          <p:cNvSpPr/>
          <p:nvPr/>
        </p:nvSpPr>
        <p:spPr>
          <a:xfrm rot="20237656">
            <a:off x="3541735" y="2779073"/>
            <a:ext cx="5390865" cy="2338829"/>
          </a:xfrm>
          <a:prstGeom prst="roundRect">
            <a:avLst/>
          </a:prstGeom>
          <a:ln w="28575">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ctr">
              <a:buFont typeface="Arial" panose="020B0604020202020204" pitchFamily="34" charset="0"/>
              <a:buChar char="•"/>
            </a:pPr>
            <a:r>
              <a:rPr lang="en-US" b="1" dirty="0">
                <a:solidFill>
                  <a:schemeClr val="accent5">
                    <a:lumMod val="75000"/>
                  </a:schemeClr>
                </a:solidFill>
                <a:latin typeface="Helvetica" pitchFamily="2" charset="0"/>
              </a:rPr>
              <a:t>Be careful: by randomly throwing away reads until all samples have the same depth, you lose information</a:t>
            </a:r>
          </a:p>
          <a:p>
            <a:pPr marL="285750" indent="-285750" algn="ctr">
              <a:buFont typeface="Arial" panose="020B0604020202020204" pitchFamily="34" charset="0"/>
              <a:buChar char="•"/>
            </a:pPr>
            <a:r>
              <a:rPr lang="en-US" b="1" dirty="0">
                <a:solidFill>
                  <a:schemeClr val="accent5">
                    <a:lumMod val="75000"/>
                  </a:schemeClr>
                </a:solidFill>
                <a:latin typeface="Helvetica" pitchFamily="2" charset="0"/>
              </a:rPr>
              <a:t>Statistical models that account for different sequencing depths are better approaches</a:t>
            </a:r>
            <a:endParaRPr lang="en-CH" b="1" dirty="0">
              <a:solidFill>
                <a:schemeClr val="accent5">
                  <a:lumMod val="75000"/>
                </a:schemeClr>
              </a:solidFill>
              <a:latin typeface="Helvetica" pitchFamily="2" charset="0"/>
            </a:endParaRPr>
          </a:p>
        </p:txBody>
      </p:sp>
      <p:pic>
        <p:nvPicPr>
          <p:cNvPr id="8" name="Picture 7" descr="Graphical user interface, application&#10;&#10;Description automatically generated">
            <a:extLst>
              <a:ext uri="{FF2B5EF4-FFF2-40B4-BE49-F238E27FC236}">
                <a16:creationId xmlns:a16="http://schemas.microsoft.com/office/drawing/2014/main" id="{488557BD-C5ED-DF66-E91E-8447D89EF03C}"/>
              </a:ext>
            </a:extLst>
          </p:cNvPr>
          <p:cNvPicPr>
            <a:picLocks noChangeAspect="1"/>
          </p:cNvPicPr>
          <p:nvPr/>
        </p:nvPicPr>
        <p:blipFill>
          <a:blip r:embed="rId7"/>
          <a:stretch>
            <a:fillRect/>
          </a:stretch>
        </p:blipFill>
        <p:spPr>
          <a:xfrm>
            <a:off x="7836618" y="4921134"/>
            <a:ext cx="3951123" cy="943335"/>
          </a:xfrm>
          <a:prstGeom prst="rect">
            <a:avLst/>
          </a:prstGeom>
        </p:spPr>
      </p:pic>
    </p:spTree>
    <p:extLst>
      <p:ext uri="{BB962C8B-B14F-4D97-AF65-F5344CB8AC3E}">
        <p14:creationId xmlns:p14="http://schemas.microsoft.com/office/powerpoint/2010/main" val="142972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457200" indent="-457200">
              <a:buFont typeface="+mj-lt"/>
              <a:buAutoNum type="arabicPeriod" startAt="3"/>
            </a:pPr>
            <a:r>
              <a:rPr lang="en-CH" dirty="0"/>
              <a:t>𝛃-diversity analysis</a:t>
            </a:r>
          </a:p>
          <a:p>
            <a:pPr marL="0" indent="0">
              <a:buNone/>
            </a:pPr>
            <a:endParaRPr lang="en-CH" dirty="0"/>
          </a:p>
        </p:txBody>
      </p:sp>
      <p:sp>
        <p:nvSpPr>
          <p:cNvPr id="21" name="TextBox 20">
            <a:extLst>
              <a:ext uri="{FF2B5EF4-FFF2-40B4-BE49-F238E27FC236}">
                <a16:creationId xmlns:a16="http://schemas.microsoft.com/office/drawing/2014/main" id="{0262415C-816B-7CE1-5689-30E6AC1993AF}"/>
              </a:ext>
            </a:extLst>
          </p:cNvPr>
          <p:cNvSpPr txBox="1"/>
          <p:nvPr/>
        </p:nvSpPr>
        <p:spPr>
          <a:xfrm>
            <a:off x="1388721" y="2287552"/>
            <a:ext cx="4770081" cy="923330"/>
          </a:xfrm>
          <a:prstGeom prst="rect">
            <a:avLst/>
          </a:prstGeom>
          <a:noFill/>
        </p:spPr>
        <p:txBody>
          <a:bodyPr wrap="square" rtlCol="0">
            <a:spAutoFit/>
          </a:bodyPr>
          <a:lstStyle/>
          <a:p>
            <a:pPr algn="ctr"/>
            <a:r>
              <a:rPr lang="en-CH" dirty="0">
                <a:latin typeface="Helvetica" pitchFamily="2" charset="0"/>
              </a:rPr>
              <a:t>…and the degree of dissimilarity between samples/sites, known as </a:t>
            </a:r>
            <a:r>
              <a:rPr lang="en-CH" b="1" dirty="0">
                <a:latin typeface="Helvetica" pitchFamily="2" charset="0"/>
              </a:rPr>
              <a:t>𝛃-diversity</a:t>
            </a:r>
            <a:endParaRPr lang="en-CH" dirty="0">
              <a:latin typeface="Helvetica" pitchFamily="2" charset="0"/>
            </a:endParaRPr>
          </a:p>
          <a:p>
            <a:pPr algn="ctr"/>
            <a:endParaRPr lang="en-CH" dirty="0">
              <a:latin typeface="Helvetica" pitchFamily="2" charset="0"/>
            </a:endParaRPr>
          </a:p>
        </p:txBody>
      </p:sp>
      <p:grpSp>
        <p:nvGrpSpPr>
          <p:cNvPr id="25" name="Group 24">
            <a:extLst>
              <a:ext uri="{FF2B5EF4-FFF2-40B4-BE49-F238E27FC236}">
                <a16:creationId xmlns:a16="http://schemas.microsoft.com/office/drawing/2014/main" id="{EA167A00-5CD4-FF66-2671-BFBF56C01FBC}"/>
              </a:ext>
            </a:extLst>
          </p:cNvPr>
          <p:cNvGrpSpPr/>
          <p:nvPr/>
        </p:nvGrpSpPr>
        <p:grpSpPr>
          <a:xfrm>
            <a:off x="2558186" y="3902689"/>
            <a:ext cx="2260894" cy="597110"/>
            <a:chOff x="2564708" y="3710364"/>
            <a:chExt cx="2260894" cy="597110"/>
          </a:xfrm>
        </p:grpSpPr>
        <p:sp>
          <p:nvSpPr>
            <p:cNvPr id="24" name="Rounded Rectangle 23">
              <a:extLst>
                <a:ext uri="{FF2B5EF4-FFF2-40B4-BE49-F238E27FC236}">
                  <a16:creationId xmlns:a16="http://schemas.microsoft.com/office/drawing/2014/main" id="{9FC66618-D1B4-13B7-4094-F1F5D360CB07}"/>
                </a:ext>
              </a:extLst>
            </p:cNvPr>
            <p:cNvSpPr/>
            <p:nvPr/>
          </p:nvSpPr>
          <p:spPr>
            <a:xfrm>
              <a:off x="4266044" y="3710364"/>
              <a:ext cx="559558" cy="59711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2B3CAD-B9A7-61C2-6958-EFAA34C8034D}"/>
                    </a:ext>
                  </a:extLst>
                </p:cNvPr>
                <p:cNvSpPr txBox="1"/>
                <p:nvPr/>
              </p:nvSpPr>
              <p:spPr>
                <a:xfrm>
                  <a:off x="2564708" y="3713831"/>
                  <a:ext cx="217873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3600" i="1" smtClean="0">
                            <a:latin typeface="Cambria Math" panose="02040503050406030204" pitchFamily="18" charset="0"/>
                            <a:ea typeface="Cambria Math" panose="02040503050406030204" pitchFamily="18" charset="0"/>
                          </a:rPr>
                          <m:t>𝛾</m:t>
                        </m:r>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𝛼</m:t>
                        </m:r>
                        <m:r>
                          <a:rPr lang="en-US" sz="3600" b="0" i="1" smtClean="0">
                            <a:latin typeface="Cambria Math" panose="02040503050406030204" pitchFamily="18" charset="0"/>
                            <a:ea typeface="Cambria Math" panose="02040503050406030204" pitchFamily="18" charset="0"/>
                          </a:rPr>
                          <m:t> × </m:t>
                        </m:r>
                        <m:r>
                          <a:rPr lang="en-US" sz="3600" b="0" i="1" smtClean="0">
                            <a:latin typeface="Cambria Math" panose="02040503050406030204" pitchFamily="18" charset="0"/>
                            <a:ea typeface="Cambria Math" panose="02040503050406030204" pitchFamily="18" charset="0"/>
                          </a:rPr>
                          <m:t>𝛽</m:t>
                        </m:r>
                      </m:oMath>
                    </m:oMathPara>
                  </a14:m>
                  <a:endParaRPr lang="en-CH" sz="3600" dirty="0"/>
                </a:p>
              </p:txBody>
            </p:sp>
          </mc:Choice>
          <mc:Fallback xmlns="">
            <p:sp>
              <p:nvSpPr>
                <p:cNvPr id="19" name="TextBox 18">
                  <a:extLst>
                    <a:ext uri="{FF2B5EF4-FFF2-40B4-BE49-F238E27FC236}">
                      <a16:creationId xmlns:a16="http://schemas.microsoft.com/office/drawing/2014/main" id="{502B3CAD-B9A7-61C2-6958-EFAA34C8034D}"/>
                    </a:ext>
                  </a:extLst>
                </p:cNvPr>
                <p:cNvSpPr txBox="1">
                  <a:spLocks noRot="1" noChangeAspect="1" noMove="1" noResize="1" noEditPoints="1" noAdjustHandles="1" noChangeArrowheads="1" noChangeShapeType="1" noTextEdit="1"/>
                </p:cNvSpPr>
                <p:nvPr/>
              </p:nvSpPr>
              <p:spPr>
                <a:xfrm>
                  <a:off x="2564708" y="3713831"/>
                  <a:ext cx="2178738" cy="553998"/>
                </a:xfrm>
                <a:prstGeom prst="rect">
                  <a:avLst/>
                </a:prstGeom>
                <a:blipFill>
                  <a:blip r:embed="rId2"/>
                  <a:stretch>
                    <a:fillRect l="-4651" t="-6667" r="-6395" b="-35556"/>
                  </a:stretch>
                </a:blipFill>
              </p:spPr>
              <p:txBody>
                <a:bodyPr/>
                <a:lstStyle/>
                <a:p>
                  <a:r>
                    <a:rPr lang="en-CH">
                      <a:noFill/>
                    </a:rPr>
                    <a:t> </a:t>
                  </a:r>
                </a:p>
              </p:txBody>
            </p:sp>
          </mc:Fallback>
        </mc:AlternateContent>
      </p:grpSp>
      <p:grpSp>
        <p:nvGrpSpPr>
          <p:cNvPr id="56" name="Group 55">
            <a:extLst>
              <a:ext uri="{FF2B5EF4-FFF2-40B4-BE49-F238E27FC236}">
                <a16:creationId xmlns:a16="http://schemas.microsoft.com/office/drawing/2014/main" id="{159361D3-1F7F-1343-64E0-082C6CA5E605}"/>
              </a:ext>
            </a:extLst>
          </p:cNvPr>
          <p:cNvGrpSpPr/>
          <p:nvPr/>
        </p:nvGrpSpPr>
        <p:grpSpPr>
          <a:xfrm>
            <a:off x="6416807" y="2637055"/>
            <a:ext cx="5543184" cy="4063048"/>
            <a:chOff x="6416807" y="2637055"/>
            <a:chExt cx="5543184" cy="4063048"/>
          </a:xfrm>
        </p:grpSpPr>
        <p:pic>
          <p:nvPicPr>
            <p:cNvPr id="57" name="Picture 56">
              <a:extLst>
                <a:ext uri="{FF2B5EF4-FFF2-40B4-BE49-F238E27FC236}">
                  <a16:creationId xmlns:a16="http://schemas.microsoft.com/office/drawing/2014/main" id="{791DC52B-202A-EE70-78F5-A966C4DB65C9}"/>
                </a:ext>
              </a:extLst>
            </p:cNvPr>
            <p:cNvPicPr>
              <a:picLocks noChangeAspect="1"/>
            </p:cNvPicPr>
            <p:nvPr/>
          </p:nvPicPr>
          <p:blipFill rotWithShape="1">
            <a:blip r:embed="rId3"/>
            <a:srcRect t="2103" r="3359"/>
            <a:stretch/>
          </p:blipFill>
          <p:spPr>
            <a:xfrm>
              <a:off x="11220673" y="2763318"/>
              <a:ext cx="739318" cy="721957"/>
            </a:xfrm>
            <a:prstGeom prst="ellipse">
              <a:avLst/>
            </a:prstGeom>
          </p:spPr>
        </p:pic>
        <p:grpSp>
          <p:nvGrpSpPr>
            <p:cNvPr id="58" name="Group 57">
              <a:extLst>
                <a:ext uri="{FF2B5EF4-FFF2-40B4-BE49-F238E27FC236}">
                  <a16:creationId xmlns:a16="http://schemas.microsoft.com/office/drawing/2014/main" id="{DE6C8817-F2D0-FC25-3B7B-959BF65BA537}"/>
                </a:ext>
              </a:extLst>
            </p:cNvPr>
            <p:cNvGrpSpPr/>
            <p:nvPr/>
          </p:nvGrpSpPr>
          <p:grpSpPr>
            <a:xfrm>
              <a:off x="6416807" y="2637055"/>
              <a:ext cx="5534083" cy="4063048"/>
              <a:chOff x="6416807" y="2637055"/>
              <a:chExt cx="5534083" cy="4063048"/>
            </a:xfrm>
          </p:grpSpPr>
          <p:pic>
            <p:nvPicPr>
              <p:cNvPr id="59" name="Picture 58">
                <a:extLst>
                  <a:ext uri="{FF2B5EF4-FFF2-40B4-BE49-F238E27FC236}">
                    <a16:creationId xmlns:a16="http://schemas.microsoft.com/office/drawing/2014/main" id="{94A95F0B-758C-C77E-8167-FBCCF88A0BED}"/>
                  </a:ext>
                </a:extLst>
              </p:cNvPr>
              <p:cNvPicPr>
                <a:picLocks noChangeAspect="1"/>
              </p:cNvPicPr>
              <p:nvPr/>
            </p:nvPicPr>
            <p:blipFill>
              <a:blip r:embed="rId4"/>
              <a:stretch>
                <a:fillRect/>
              </a:stretch>
            </p:blipFill>
            <p:spPr>
              <a:xfrm>
                <a:off x="6806998" y="2637055"/>
                <a:ext cx="735018" cy="746122"/>
              </a:xfrm>
              <a:prstGeom prst="ellipse">
                <a:avLst/>
              </a:prstGeom>
            </p:spPr>
          </p:pic>
          <p:pic>
            <p:nvPicPr>
              <p:cNvPr id="60" name="Picture 59" descr="Chart, scatter chart&#10;&#10;Description automatically generated">
                <a:extLst>
                  <a:ext uri="{FF2B5EF4-FFF2-40B4-BE49-F238E27FC236}">
                    <a16:creationId xmlns:a16="http://schemas.microsoft.com/office/drawing/2014/main" id="{F3ECB59A-0AF3-1C78-F9C7-57F53959279C}"/>
                  </a:ext>
                </a:extLst>
              </p:cNvPr>
              <p:cNvPicPr>
                <a:picLocks noChangeAspect="1"/>
              </p:cNvPicPr>
              <p:nvPr/>
            </p:nvPicPr>
            <p:blipFill>
              <a:blip r:embed="rId5"/>
              <a:stretch>
                <a:fillRect/>
              </a:stretch>
            </p:blipFill>
            <p:spPr>
              <a:xfrm>
                <a:off x="6419039" y="5961353"/>
                <a:ext cx="720000" cy="738750"/>
              </a:xfrm>
              <a:prstGeom prst="ellipse">
                <a:avLst/>
              </a:prstGeom>
            </p:spPr>
          </p:pic>
          <p:grpSp>
            <p:nvGrpSpPr>
              <p:cNvPr id="61" name="Group 60">
                <a:extLst>
                  <a:ext uri="{FF2B5EF4-FFF2-40B4-BE49-F238E27FC236}">
                    <a16:creationId xmlns:a16="http://schemas.microsoft.com/office/drawing/2014/main" id="{906F550B-8F88-A72A-3841-89C6583F91B2}"/>
                  </a:ext>
                </a:extLst>
              </p:cNvPr>
              <p:cNvGrpSpPr/>
              <p:nvPr/>
            </p:nvGrpSpPr>
            <p:grpSpPr>
              <a:xfrm>
                <a:off x="6416807" y="2650702"/>
                <a:ext cx="5534083" cy="4036702"/>
                <a:chOff x="1133943" y="1572527"/>
                <a:chExt cx="5534083" cy="4025754"/>
              </a:xfrm>
            </p:grpSpPr>
            <p:pic>
              <p:nvPicPr>
                <p:cNvPr id="62" name="Picture 2" descr="Lo youtuber Human Safari: “Vi svelo i viaggi per l'estate alternativi” - La  Stampa">
                  <a:extLst>
                    <a:ext uri="{FF2B5EF4-FFF2-40B4-BE49-F238E27FC236}">
                      <a16:creationId xmlns:a16="http://schemas.microsoft.com/office/drawing/2014/main" id="{A5E9278C-C993-6E1F-152D-BC64A6E1E8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510" r="5484"/>
                <a:stretch/>
              </p:blipFill>
              <p:spPr bwMode="auto">
                <a:xfrm>
                  <a:off x="2090057" y="2276599"/>
                  <a:ext cx="4005943" cy="2893165"/>
                </a:xfrm>
                <a:prstGeom prst="ellipse">
                  <a:avLst/>
                </a:prstGeom>
                <a:noFill/>
                <a:extLst>
                  <a:ext uri="{909E8E84-426E-40DD-AFC4-6F175D3DCCD1}">
                    <a14:hiddenFill xmlns:a14="http://schemas.microsoft.com/office/drawing/2010/main">
                      <a:solidFill>
                        <a:srgbClr val="FFFFFF"/>
                      </a:solidFill>
                    </a14:hiddenFill>
                  </a:ext>
                </a:extLst>
              </p:spPr>
            </p:pic>
            <p:sp>
              <p:nvSpPr>
                <p:cNvPr id="63" name="Oval 62">
                  <a:extLst>
                    <a:ext uri="{FF2B5EF4-FFF2-40B4-BE49-F238E27FC236}">
                      <a16:creationId xmlns:a16="http://schemas.microsoft.com/office/drawing/2014/main" id="{381F9ABF-6F05-CA51-2FD5-7C730A54165E}"/>
                    </a:ext>
                  </a:extLst>
                </p:cNvPr>
                <p:cNvSpPr/>
                <p:nvPr/>
              </p:nvSpPr>
              <p:spPr>
                <a:xfrm>
                  <a:off x="2501602" y="408724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64" name="Oval 63">
                  <a:extLst>
                    <a:ext uri="{FF2B5EF4-FFF2-40B4-BE49-F238E27FC236}">
                      <a16:creationId xmlns:a16="http://schemas.microsoft.com/office/drawing/2014/main" id="{4036A6B6-9092-398B-C869-A42C81AF2611}"/>
                    </a:ext>
                  </a:extLst>
                </p:cNvPr>
                <p:cNvSpPr/>
                <p:nvPr/>
              </p:nvSpPr>
              <p:spPr>
                <a:xfrm>
                  <a:off x="5127171"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65" name="Oval 64">
                  <a:extLst>
                    <a:ext uri="{FF2B5EF4-FFF2-40B4-BE49-F238E27FC236}">
                      <a16:creationId xmlns:a16="http://schemas.microsoft.com/office/drawing/2014/main" id="{2E1E6A63-3F42-DB6E-9182-F732366E21EF}"/>
                    </a:ext>
                  </a:extLst>
                </p:cNvPr>
                <p:cNvSpPr/>
                <p:nvPr/>
              </p:nvSpPr>
              <p:spPr>
                <a:xfrm>
                  <a:off x="2786093"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cxnSp>
              <p:nvCxnSpPr>
                <p:cNvPr id="66" name="Straight Connector 65">
                  <a:extLst>
                    <a:ext uri="{FF2B5EF4-FFF2-40B4-BE49-F238E27FC236}">
                      <a16:creationId xmlns:a16="http://schemas.microsoft.com/office/drawing/2014/main" id="{409225AC-AB26-1108-B64B-7EE7AB7D2ED8}"/>
                    </a:ext>
                  </a:extLst>
                </p:cNvPr>
                <p:cNvCxnSpPr/>
                <p:nvPr/>
              </p:nvCxnSpPr>
              <p:spPr>
                <a:xfrm flipV="1">
                  <a:off x="5380141" y="2303895"/>
                  <a:ext cx="674915" cy="728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7119639-D31D-3527-26CC-873165741C48}"/>
                    </a:ext>
                  </a:extLst>
                </p:cNvPr>
                <p:cNvCxnSpPr>
                  <a:cxnSpLocks/>
                </p:cNvCxnSpPr>
                <p:nvPr/>
              </p:nvCxnSpPr>
              <p:spPr>
                <a:xfrm flipV="1">
                  <a:off x="1746913" y="4330444"/>
                  <a:ext cx="795633" cy="664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6A9D3A5-F180-634E-538D-40C12FA63AEC}"/>
                    </a:ext>
                  </a:extLst>
                </p:cNvPr>
                <p:cNvCxnSpPr>
                  <a:cxnSpLocks/>
                </p:cNvCxnSpPr>
                <p:nvPr/>
              </p:nvCxnSpPr>
              <p:spPr>
                <a:xfrm>
                  <a:off x="2111178" y="2216386"/>
                  <a:ext cx="717958" cy="831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351EEE2-8EF3-7066-8789-26B73EF49709}"/>
                    </a:ext>
                  </a:extLst>
                </p:cNvPr>
                <p:cNvSpPr/>
                <p:nvPr/>
              </p:nvSpPr>
              <p:spPr>
                <a:xfrm>
                  <a:off x="1133943" y="4878281"/>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70" name="Oval 69">
                  <a:extLst>
                    <a:ext uri="{FF2B5EF4-FFF2-40B4-BE49-F238E27FC236}">
                      <a16:creationId xmlns:a16="http://schemas.microsoft.com/office/drawing/2014/main" id="{0CD4146E-AD0F-9D52-9B22-75FA34EAE65F}"/>
                    </a:ext>
                  </a:extLst>
                </p:cNvPr>
                <p:cNvSpPr/>
                <p:nvPr/>
              </p:nvSpPr>
              <p:spPr>
                <a:xfrm>
                  <a:off x="5948026" y="1677009"/>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71" name="Oval 70">
                  <a:extLst>
                    <a:ext uri="{FF2B5EF4-FFF2-40B4-BE49-F238E27FC236}">
                      <a16:creationId xmlns:a16="http://schemas.microsoft.com/office/drawing/2014/main" id="{14E3CC02-8018-97F4-52B1-4F69577C378C}"/>
                    </a:ext>
                  </a:extLst>
                </p:cNvPr>
                <p:cNvSpPr/>
                <p:nvPr/>
              </p:nvSpPr>
              <p:spPr>
                <a:xfrm>
                  <a:off x="1539152" y="1572527"/>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grpSp>
        </p:grpSp>
      </p:grpSp>
      <p:sp>
        <p:nvSpPr>
          <p:cNvPr id="72" name="Left-right Arrow 71">
            <a:extLst>
              <a:ext uri="{FF2B5EF4-FFF2-40B4-BE49-F238E27FC236}">
                <a16:creationId xmlns:a16="http://schemas.microsoft.com/office/drawing/2014/main" id="{CF781E46-C02F-463F-C899-29266133836E}"/>
              </a:ext>
            </a:extLst>
          </p:cNvPr>
          <p:cNvSpPr/>
          <p:nvPr/>
        </p:nvSpPr>
        <p:spPr>
          <a:xfrm rot="5736674">
            <a:off x="5937796" y="4524080"/>
            <a:ext cx="1992573" cy="29636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H"/>
          </a:p>
        </p:txBody>
      </p:sp>
      <p:sp>
        <p:nvSpPr>
          <p:cNvPr id="73" name="Left-right Arrow 72">
            <a:extLst>
              <a:ext uri="{FF2B5EF4-FFF2-40B4-BE49-F238E27FC236}">
                <a16:creationId xmlns:a16="http://schemas.microsoft.com/office/drawing/2014/main" id="{EFC3EB95-A456-BC22-3FEB-C4D32A47B416}"/>
              </a:ext>
            </a:extLst>
          </p:cNvPr>
          <p:cNvSpPr/>
          <p:nvPr/>
        </p:nvSpPr>
        <p:spPr>
          <a:xfrm rot="10967073">
            <a:off x="7824847" y="2787365"/>
            <a:ext cx="3238707" cy="28642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H"/>
          </a:p>
        </p:txBody>
      </p:sp>
      <p:sp>
        <p:nvSpPr>
          <p:cNvPr id="74" name="Curved Left Arrow 73">
            <a:extLst>
              <a:ext uri="{FF2B5EF4-FFF2-40B4-BE49-F238E27FC236}">
                <a16:creationId xmlns:a16="http://schemas.microsoft.com/office/drawing/2014/main" id="{55FEF9BE-6DA3-EA57-944A-F657511A9115}"/>
              </a:ext>
            </a:extLst>
          </p:cNvPr>
          <p:cNvSpPr/>
          <p:nvPr/>
        </p:nvSpPr>
        <p:spPr>
          <a:xfrm rot="3407554">
            <a:off x="9203608" y="3159959"/>
            <a:ext cx="1581936" cy="4903714"/>
          </a:xfrm>
          <a:prstGeom prst="curvedLeftArrow">
            <a:avLst>
              <a:gd name="adj1" fmla="val 10283"/>
              <a:gd name="adj2" fmla="val 30346"/>
              <a:gd name="adj3" fmla="val 282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H">
              <a:solidFill>
                <a:schemeClr val="tx1"/>
              </a:solidFill>
            </a:endParaRPr>
          </a:p>
        </p:txBody>
      </p:sp>
    </p:spTree>
    <p:extLst>
      <p:ext uri="{BB962C8B-B14F-4D97-AF65-F5344CB8AC3E}">
        <p14:creationId xmlns:p14="http://schemas.microsoft.com/office/powerpoint/2010/main" val="1307827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457200" indent="-457200">
                  <a:buFont typeface="+mj-lt"/>
                  <a:buAutoNum type="arabicPeriod" startAt="3"/>
                </a:pPr>
                <a:r>
                  <a:rPr lang="en-CH" dirty="0"/>
                  <a:t>𝛃-diversity analysis</a:t>
                </a:r>
              </a:p>
              <a:p>
                <a:pPr marL="457200" indent="-457200">
                  <a:buFont typeface="+mj-lt"/>
                  <a:buAutoNum type="arabicPeriod" startAt="3"/>
                </a:pPr>
                <a:endParaRPr lang="en-CH" dirty="0"/>
              </a:p>
              <a:p>
                <a14:m>
                  <m:oMath xmlns:m="http://schemas.openxmlformats.org/officeDocument/2006/math">
                    <m:r>
                      <a:rPr lang="en-CH" sz="1800" i="1" smtClean="0">
                        <a:latin typeface="Cambria Math" panose="02040503050406030204" pitchFamily="18" charset="0"/>
                      </a:rPr>
                      <m:t>𝛃</m:t>
                    </m:r>
                  </m:oMath>
                </a14:m>
                <a:r>
                  <a:rPr lang="en-CH" sz="1800" dirty="0"/>
                  <a:t>-diveristy is often measured in coefficients of dissimilarity or distance, to represent how different communities are in terms of composition or structure</a:t>
                </a:r>
              </a:p>
            </p:txBody>
          </p:sp>
        </mc:Choice>
        <mc:Fallback xmlns="">
          <p:sp>
            <p:nvSpPr>
              <p:cNvPr id="3" name="Content Placeholder 2">
                <a:extLst>
                  <a:ext uri="{FF2B5EF4-FFF2-40B4-BE49-F238E27FC236}">
                    <a16:creationId xmlns:a16="http://schemas.microsoft.com/office/drawing/2014/main" id="{A05EDA2D-A68D-033A-2417-DED272F497DD}"/>
                  </a:ext>
                </a:extLst>
              </p:cNvPr>
              <p:cNvSpPr>
                <a:spLocks noGrp="1" noRot="1" noChangeAspect="1" noMove="1" noResize="1" noEditPoints="1" noAdjustHandles="1" noChangeArrowheads="1" noChangeShapeType="1" noTextEdit="1"/>
              </p:cNvSpPr>
              <p:nvPr>
                <p:ph idx="1"/>
              </p:nvPr>
            </p:nvSpPr>
            <p:spPr>
              <a:blipFill>
                <a:blip r:embed="rId2"/>
                <a:stretch>
                  <a:fillRect l="-724" t="-1546"/>
                </a:stretch>
              </a:blipFill>
            </p:spPr>
            <p:txBody>
              <a:bodyPr/>
              <a:lstStyle/>
              <a:p>
                <a:r>
                  <a:rPr lang="en-CH">
                    <a:noFill/>
                  </a:rPr>
                  <a:t> </a:t>
                </a:r>
              </a:p>
            </p:txBody>
          </p:sp>
        </mc:Fallback>
      </mc:AlternateContent>
      <p:pic>
        <p:nvPicPr>
          <p:cNvPr id="5" name="Picture 4" descr="Icon&#10;&#10;Description automatically generated">
            <a:extLst>
              <a:ext uri="{FF2B5EF4-FFF2-40B4-BE49-F238E27FC236}">
                <a16:creationId xmlns:a16="http://schemas.microsoft.com/office/drawing/2014/main" id="{9A5CE9FB-4582-D0F1-B2D6-386F050ADC83}"/>
              </a:ext>
            </a:extLst>
          </p:cNvPr>
          <p:cNvPicPr>
            <a:picLocks noChangeAspect="1"/>
          </p:cNvPicPr>
          <p:nvPr/>
        </p:nvPicPr>
        <p:blipFill>
          <a:blip r:embed="rId3"/>
          <a:stretch>
            <a:fillRect/>
          </a:stretch>
        </p:blipFill>
        <p:spPr>
          <a:xfrm>
            <a:off x="2209800" y="2990091"/>
            <a:ext cx="7772400" cy="2453961"/>
          </a:xfrm>
          <a:prstGeom prst="rect">
            <a:avLst/>
          </a:prstGeom>
        </p:spPr>
      </p:pic>
      <p:sp>
        <p:nvSpPr>
          <p:cNvPr id="6" name="TextBox 5">
            <a:extLst>
              <a:ext uri="{FF2B5EF4-FFF2-40B4-BE49-F238E27FC236}">
                <a16:creationId xmlns:a16="http://schemas.microsoft.com/office/drawing/2014/main" id="{1EDE835F-ADB5-06F3-0F0E-8D0764E52EA5}"/>
              </a:ext>
            </a:extLst>
          </p:cNvPr>
          <p:cNvSpPr txBox="1"/>
          <p:nvPr/>
        </p:nvSpPr>
        <p:spPr>
          <a:xfrm>
            <a:off x="2897874" y="5576798"/>
            <a:ext cx="2457672" cy="1200329"/>
          </a:xfrm>
          <a:prstGeom prst="rect">
            <a:avLst/>
          </a:prstGeom>
          <a:noFill/>
        </p:spPr>
        <p:txBody>
          <a:bodyPr wrap="square" rtlCol="0">
            <a:spAutoFit/>
          </a:bodyPr>
          <a:lstStyle/>
          <a:p>
            <a:pPr algn="ctr"/>
            <a:r>
              <a:rPr lang="en-CH" dirty="0">
                <a:latin typeface="Helvetica" pitchFamily="2" charset="0"/>
              </a:rPr>
              <a:t>Few shared ASVs</a:t>
            </a:r>
          </a:p>
          <a:p>
            <a:pPr algn="ctr"/>
            <a:r>
              <a:rPr lang="en-CH" dirty="0">
                <a:latin typeface="Helvetica" pitchFamily="2" charset="0"/>
              </a:rPr>
              <a:t>High 𝛃-diversity</a:t>
            </a:r>
          </a:p>
          <a:p>
            <a:pPr algn="ctr"/>
            <a:r>
              <a:rPr lang="en-CH" dirty="0">
                <a:latin typeface="Helvetica" pitchFamily="2" charset="0"/>
              </a:rPr>
              <a:t>Low similarity</a:t>
            </a:r>
          </a:p>
          <a:p>
            <a:pPr algn="ctr"/>
            <a:endParaRPr lang="en-CH" dirty="0">
              <a:latin typeface="Helvetica" pitchFamily="2" charset="0"/>
            </a:endParaRPr>
          </a:p>
        </p:txBody>
      </p:sp>
      <p:sp>
        <p:nvSpPr>
          <p:cNvPr id="7" name="TextBox 6">
            <a:extLst>
              <a:ext uri="{FF2B5EF4-FFF2-40B4-BE49-F238E27FC236}">
                <a16:creationId xmlns:a16="http://schemas.microsoft.com/office/drawing/2014/main" id="{0DE9799E-7806-177C-3FDF-E665E17723CA}"/>
              </a:ext>
            </a:extLst>
          </p:cNvPr>
          <p:cNvSpPr txBox="1"/>
          <p:nvPr/>
        </p:nvSpPr>
        <p:spPr>
          <a:xfrm>
            <a:off x="6836454" y="5576798"/>
            <a:ext cx="2457672" cy="1200329"/>
          </a:xfrm>
          <a:prstGeom prst="rect">
            <a:avLst/>
          </a:prstGeom>
          <a:noFill/>
        </p:spPr>
        <p:txBody>
          <a:bodyPr wrap="square" rtlCol="0">
            <a:spAutoFit/>
          </a:bodyPr>
          <a:lstStyle/>
          <a:p>
            <a:pPr algn="ctr"/>
            <a:r>
              <a:rPr lang="en-CH" dirty="0">
                <a:latin typeface="Helvetica" pitchFamily="2" charset="0"/>
              </a:rPr>
              <a:t>Many shared ASVs</a:t>
            </a:r>
          </a:p>
          <a:p>
            <a:pPr algn="ctr"/>
            <a:r>
              <a:rPr lang="en-CH" dirty="0">
                <a:latin typeface="Helvetica" pitchFamily="2" charset="0"/>
              </a:rPr>
              <a:t>Low 𝛃-diversity</a:t>
            </a:r>
          </a:p>
          <a:p>
            <a:pPr algn="ctr"/>
            <a:r>
              <a:rPr lang="en-CH" dirty="0">
                <a:latin typeface="Helvetica" pitchFamily="2" charset="0"/>
              </a:rPr>
              <a:t>High similarity</a:t>
            </a:r>
          </a:p>
          <a:p>
            <a:pPr algn="ctr"/>
            <a:endParaRPr lang="en-CH" dirty="0">
              <a:latin typeface="Helvetica" pitchFamily="2" charset="0"/>
            </a:endParaRPr>
          </a:p>
        </p:txBody>
      </p:sp>
    </p:spTree>
    <p:extLst>
      <p:ext uri="{BB962C8B-B14F-4D97-AF65-F5344CB8AC3E}">
        <p14:creationId xmlns:p14="http://schemas.microsoft.com/office/powerpoint/2010/main" val="415460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457200" indent="-457200">
              <a:buFont typeface="+mj-lt"/>
              <a:buAutoNum type="arabicPeriod" startAt="3"/>
            </a:pPr>
            <a:r>
              <a:rPr lang="en-CH" dirty="0"/>
              <a:t>𝛃-diversity analysis</a:t>
            </a:r>
          </a:p>
          <a:p>
            <a:pPr marL="457200" indent="-457200">
              <a:buFont typeface="+mj-lt"/>
              <a:buAutoNum type="arabicPeriod" startAt="3"/>
            </a:pPr>
            <a:endParaRPr lang="en-CH" dirty="0"/>
          </a:p>
          <a:p>
            <a:r>
              <a:rPr lang="en-CH" sz="1800" dirty="0"/>
              <a:t>How do we measure (dis-)similarity between samples?</a:t>
            </a:r>
          </a:p>
          <a:p>
            <a:endParaRPr lang="en-CH" sz="1800" dirty="0"/>
          </a:p>
          <a:p>
            <a:endParaRPr lang="en-CH" sz="1800" dirty="0"/>
          </a:p>
          <a:p>
            <a:endParaRPr lang="en-CH" sz="1800" dirty="0"/>
          </a:p>
        </p:txBody>
      </p:sp>
      <p:sp>
        <p:nvSpPr>
          <p:cNvPr id="24" name="Rounded Rectangle 23">
            <a:extLst>
              <a:ext uri="{FF2B5EF4-FFF2-40B4-BE49-F238E27FC236}">
                <a16:creationId xmlns:a16="http://schemas.microsoft.com/office/drawing/2014/main" id="{811F7449-66D7-C58E-979C-A79B96CD009E}"/>
              </a:ext>
            </a:extLst>
          </p:cNvPr>
          <p:cNvSpPr/>
          <p:nvPr/>
        </p:nvSpPr>
        <p:spPr>
          <a:xfrm>
            <a:off x="2224585" y="3723182"/>
            <a:ext cx="2292824" cy="58951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CH"/>
          </a:p>
        </p:txBody>
      </p:sp>
      <p:sp>
        <p:nvSpPr>
          <p:cNvPr id="26" name="Rounded Rectangle 25">
            <a:extLst>
              <a:ext uri="{FF2B5EF4-FFF2-40B4-BE49-F238E27FC236}">
                <a16:creationId xmlns:a16="http://schemas.microsoft.com/office/drawing/2014/main" id="{0B516924-A10B-537F-51AC-B94F15D7F5C0}"/>
              </a:ext>
            </a:extLst>
          </p:cNvPr>
          <p:cNvSpPr/>
          <p:nvPr/>
        </p:nvSpPr>
        <p:spPr>
          <a:xfrm>
            <a:off x="2224585" y="5624002"/>
            <a:ext cx="2292824" cy="58951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CH"/>
          </a:p>
        </p:txBody>
      </p:sp>
      <p:sp>
        <p:nvSpPr>
          <p:cNvPr id="25" name="Rounded Rectangle 24">
            <a:extLst>
              <a:ext uri="{FF2B5EF4-FFF2-40B4-BE49-F238E27FC236}">
                <a16:creationId xmlns:a16="http://schemas.microsoft.com/office/drawing/2014/main" id="{4B94B051-317F-0B1F-E893-C6AB2ABD6B25}"/>
              </a:ext>
            </a:extLst>
          </p:cNvPr>
          <p:cNvSpPr/>
          <p:nvPr/>
        </p:nvSpPr>
        <p:spPr>
          <a:xfrm>
            <a:off x="2224585" y="4685823"/>
            <a:ext cx="2292824" cy="58951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CH"/>
          </a:p>
        </p:txBody>
      </p:sp>
      <p:graphicFrame>
        <p:nvGraphicFramePr>
          <p:cNvPr id="4" name="Table 4">
            <a:extLst>
              <a:ext uri="{FF2B5EF4-FFF2-40B4-BE49-F238E27FC236}">
                <a16:creationId xmlns:a16="http://schemas.microsoft.com/office/drawing/2014/main" id="{6C23B891-9C94-9E75-9FEC-E0D12799EAFE}"/>
              </a:ext>
            </a:extLst>
          </p:cNvPr>
          <p:cNvGraphicFramePr>
            <a:graphicFrameLocks noGrp="1"/>
          </p:cNvGraphicFramePr>
          <p:nvPr>
            <p:extLst>
              <p:ext uri="{D42A27DB-BD31-4B8C-83A1-F6EECF244321}">
                <p14:modId xmlns:p14="http://schemas.microsoft.com/office/powerpoint/2010/main" val="2151431637"/>
              </p:ext>
            </p:extLst>
          </p:nvPr>
        </p:nvGraphicFramePr>
        <p:xfrm>
          <a:off x="2038639" y="3573629"/>
          <a:ext cx="2582472" cy="2807241"/>
        </p:xfrm>
        <a:graphic>
          <a:graphicData uri="http://schemas.openxmlformats.org/drawingml/2006/table">
            <a:tbl>
              <a:tblPr firstRow="1" bandRow="1">
                <a:tableStyleId>{5940675A-B579-460E-94D1-54222C63F5DA}</a:tableStyleId>
              </a:tblPr>
              <a:tblGrid>
                <a:gridCol w="860824">
                  <a:extLst>
                    <a:ext uri="{9D8B030D-6E8A-4147-A177-3AD203B41FA5}">
                      <a16:colId xmlns:a16="http://schemas.microsoft.com/office/drawing/2014/main" val="1005006508"/>
                    </a:ext>
                  </a:extLst>
                </a:gridCol>
                <a:gridCol w="860824">
                  <a:extLst>
                    <a:ext uri="{9D8B030D-6E8A-4147-A177-3AD203B41FA5}">
                      <a16:colId xmlns:a16="http://schemas.microsoft.com/office/drawing/2014/main" val="1079401809"/>
                    </a:ext>
                  </a:extLst>
                </a:gridCol>
                <a:gridCol w="860824">
                  <a:extLst>
                    <a:ext uri="{9D8B030D-6E8A-4147-A177-3AD203B41FA5}">
                      <a16:colId xmlns:a16="http://schemas.microsoft.com/office/drawing/2014/main" val="337967351"/>
                    </a:ext>
                  </a:extLst>
                </a:gridCol>
              </a:tblGrid>
              <a:tr h="935747">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100</a:t>
                      </a:r>
                    </a:p>
                  </a:txBody>
                  <a:tcPr anchor="ctr"/>
                </a:tc>
                <a:extLst>
                  <a:ext uri="{0D108BD9-81ED-4DB2-BD59-A6C34878D82A}">
                    <a16:rowId xmlns:a16="http://schemas.microsoft.com/office/drawing/2014/main" val="2218474996"/>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200</a:t>
                      </a:r>
                    </a:p>
                  </a:txBody>
                  <a:tcPr anchor="ctr"/>
                </a:tc>
                <a:extLst>
                  <a:ext uri="{0D108BD9-81ED-4DB2-BD59-A6C34878D82A}">
                    <a16:rowId xmlns:a16="http://schemas.microsoft.com/office/drawing/2014/main" val="1152887508"/>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0</a:t>
                      </a:r>
                    </a:p>
                  </a:txBody>
                  <a:tcPr anchor="ctr"/>
                </a:tc>
                <a:tc>
                  <a:txBody>
                    <a:bodyPr/>
                    <a:lstStyle/>
                    <a:p>
                      <a:pPr algn="ctr"/>
                      <a:r>
                        <a:rPr lang="en-CH" dirty="0">
                          <a:latin typeface="Helvetica" pitchFamily="2" charset="0"/>
                        </a:rPr>
                        <a:t>5</a:t>
                      </a:r>
                    </a:p>
                  </a:txBody>
                  <a:tcPr anchor="ctr"/>
                </a:tc>
                <a:extLst>
                  <a:ext uri="{0D108BD9-81ED-4DB2-BD59-A6C34878D82A}">
                    <a16:rowId xmlns:a16="http://schemas.microsoft.com/office/drawing/2014/main" val="3106792869"/>
                  </a:ext>
                </a:extLst>
              </a:tr>
            </a:tbl>
          </a:graphicData>
        </a:graphic>
      </p:graphicFrame>
      <p:grpSp>
        <p:nvGrpSpPr>
          <p:cNvPr id="8" name="Group 7">
            <a:extLst>
              <a:ext uri="{FF2B5EF4-FFF2-40B4-BE49-F238E27FC236}">
                <a16:creationId xmlns:a16="http://schemas.microsoft.com/office/drawing/2014/main" id="{BAFDA61A-CAE4-A16A-85D9-1431774313EC}"/>
              </a:ext>
            </a:extLst>
          </p:cNvPr>
          <p:cNvGrpSpPr/>
          <p:nvPr/>
        </p:nvGrpSpPr>
        <p:grpSpPr>
          <a:xfrm>
            <a:off x="961329" y="2466999"/>
            <a:ext cx="3749455" cy="3709964"/>
            <a:chOff x="7604345" y="1674727"/>
            <a:chExt cx="3749455" cy="3709964"/>
          </a:xfrm>
        </p:grpSpPr>
        <p:pic>
          <p:nvPicPr>
            <p:cNvPr id="9" name="Content Placeholder 12" descr="A black silhouette of a giraffe&#10;&#10;Description automatically generated with medium confidence">
              <a:extLst>
                <a:ext uri="{FF2B5EF4-FFF2-40B4-BE49-F238E27FC236}">
                  <a16:creationId xmlns:a16="http://schemas.microsoft.com/office/drawing/2014/main" id="{64B501E5-1D52-C1DA-469E-74716BBCD7D2}"/>
                </a:ext>
              </a:extLst>
            </p:cNvPr>
            <p:cNvPicPr>
              <a:picLocks noChangeAspect="1"/>
            </p:cNvPicPr>
            <p:nvPr/>
          </p:nvPicPr>
          <p:blipFill>
            <a:blip r:embed="rId2"/>
            <a:stretch>
              <a:fillRect/>
            </a:stretch>
          </p:blipFill>
          <p:spPr>
            <a:xfrm>
              <a:off x="7604345" y="3949617"/>
              <a:ext cx="890833" cy="820218"/>
            </a:xfrm>
            <a:prstGeom prst="rect">
              <a:avLst/>
            </a:prstGeom>
          </p:spPr>
        </p:pic>
        <p:pic>
          <p:nvPicPr>
            <p:cNvPr id="10" name="Picture 9" descr="A silhouette of a person&#10;&#10;Description automatically generated with medium confidence">
              <a:extLst>
                <a:ext uri="{FF2B5EF4-FFF2-40B4-BE49-F238E27FC236}">
                  <a16:creationId xmlns:a16="http://schemas.microsoft.com/office/drawing/2014/main" id="{2AAFEBFE-A75B-95AB-1B28-57513F59768E}"/>
                </a:ext>
              </a:extLst>
            </p:cNvPr>
            <p:cNvPicPr>
              <a:picLocks noChangeAspect="1"/>
            </p:cNvPicPr>
            <p:nvPr/>
          </p:nvPicPr>
          <p:blipFill>
            <a:blip r:embed="rId3"/>
            <a:stretch>
              <a:fillRect/>
            </a:stretch>
          </p:blipFill>
          <p:spPr>
            <a:xfrm>
              <a:off x="7660666" y="2781357"/>
              <a:ext cx="778189" cy="1139490"/>
            </a:xfrm>
            <a:prstGeom prst="rect">
              <a:avLst/>
            </a:prstGeom>
          </p:spPr>
        </p:pic>
        <p:pic>
          <p:nvPicPr>
            <p:cNvPr id="11" name="Picture 10" descr="Icon&#10;&#10;Description automatically generated">
              <a:extLst>
                <a:ext uri="{FF2B5EF4-FFF2-40B4-BE49-F238E27FC236}">
                  <a16:creationId xmlns:a16="http://schemas.microsoft.com/office/drawing/2014/main" id="{E29FC168-B1C7-FBB2-7A78-EAB5397F5B72}"/>
                </a:ext>
              </a:extLst>
            </p:cNvPr>
            <p:cNvPicPr>
              <a:picLocks noChangeAspect="1"/>
            </p:cNvPicPr>
            <p:nvPr/>
          </p:nvPicPr>
          <p:blipFill>
            <a:blip r:embed="rId4"/>
            <a:stretch>
              <a:fillRect/>
            </a:stretch>
          </p:blipFill>
          <p:spPr>
            <a:xfrm>
              <a:off x="7604345" y="4798605"/>
              <a:ext cx="788792" cy="586086"/>
            </a:xfrm>
            <a:prstGeom prst="rect">
              <a:avLst/>
            </a:prstGeom>
          </p:spPr>
        </p:pic>
        <p:pic>
          <p:nvPicPr>
            <p:cNvPr id="12" name="Picture 11">
              <a:extLst>
                <a:ext uri="{FF2B5EF4-FFF2-40B4-BE49-F238E27FC236}">
                  <a16:creationId xmlns:a16="http://schemas.microsoft.com/office/drawing/2014/main" id="{59F5BD7D-50B9-2E66-F10F-DED626C233A7}"/>
                </a:ext>
              </a:extLst>
            </p:cNvPr>
            <p:cNvPicPr>
              <a:picLocks noChangeAspect="1"/>
            </p:cNvPicPr>
            <p:nvPr/>
          </p:nvPicPr>
          <p:blipFill>
            <a:blip r:embed="rId5"/>
            <a:stretch>
              <a:fillRect/>
            </a:stretch>
          </p:blipFill>
          <p:spPr>
            <a:xfrm>
              <a:off x="9636177" y="2090187"/>
              <a:ext cx="673427" cy="415940"/>
            </a:xfrm>
            <a:prstGeom prst="rect">
              <a:avLst/>
            </a:prstGeom>
          </p:spPr>
        </p:pic>
        <p:pic>
          <p:nvPicPr>
            <p:cNvPr id="13" name="Picture 12" descr="Icon&#10;&#10;Description automatically generated">
              <a:extLst>
                <a:ext uri="{FF2B5EF4-FFF2-40B4-BE49-F238E27FC236}">
                  <a16:creationId xmlns:a16="http://schemas.microsoft.com/office/drawing/2014/main" id="{A661740D-A62D-5926-E2B0-E95ABCFCA8AB}"/>
                </a:ext>
              </a:extLst>
            </p:cNvPr>
            <p:cNvPicPr>
              <a:picLocks noChangeAspect="1"/>
            </p:cNvPicPr>
            <p:nvPr/>
          </p:nvPicPr>
          <p:blipFill>
            <a:blip r:embed="rId6"/>
            <a:stretch>
              <a:fillRect/>
            </a:stretch>
          </p:blipFill>
          <p:spPr>
            <a:xfrm>
              <a:off x="10472405" y="2012474"/>
              <a:ext cx="881395" cy="56448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2C7F402-0B92-5CB0-7AAE-E2539A9B27FA}"/>
                </a:ext>
              </a:extLst>
            </p:cNvPr>
            <p:cNvPicPr>
              <a:picLocks noChangeAspect="1"/>
            </p:cNvPicPr>
            <p:nvPr/>
          </p:nvPicPr>
          <p:blipFill>
            <a:blip r:embed="rId7"/>
            <a:stretch>
              <a:fillRect/>
            </a:stretch>
          </p:blipFill>
          <p:spPr>
            <a:xfrm rot="3646621">
              <a:off x="8536773" y="2039520"/>
              <a:ext cx="1063110" cy="333524"/>
            </a:xfrm>
            <a:prstGeom prst="rect">
              <a:avLst/>
            </a:prstGeom>
          </p:spPr>
        </p:pic>
      </p:grpSp>
      <p:sp>
        <p:nvSpPr>
          <p:cNvPr id="15" name="Right Arrow 14">
            <a:extLst>
              <a:ext uri="{FF2B5EF4-FFF2-40B4-BE49-F238E27FC236}">
                <a16:creationId xmlns:a16="http://schemas.microsoft.com/office/drawing/2014/main" id="{C2B0C305-E344-6662-200A-1A6CF66D05DB}"/>
              </a:ext>
            </a:extLst>
          </p:cNvPr>
          <p:cNvSpPr/>
          <p:nvPr/>
        </p:nvSpPr>
        <p:spPr>
          <a:xfrm>
            <a:off x="5513696" y="4913194"/>
            <a:ext cx="1378423" cy="2593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aphicFrame>
        <p:nvGraphicFramePr>
          <p:cNvPr id="19" name="Table 4">
            <a:extLst>
              <a:ext uri="{FF2B5EF4-FFF2-40B4-BE49-F238E27FC236}">
                <a16:creationId xmlns:a16="http://schemas.microsoft.com/office/drawing/2014/main" id="{E84D8C29-7FB5-9F49-FED5-6F95160A9015}"/>
              </a:ext>
            </a:extLst>
          </p:cNvPr>
          <p:cNvGraphicFramePr>
            <a:graphicFrameLocks noGrp="1"/>
          </p:cNvGraphicFramePr>
          <p:nvPr>
            <p:extLst>
              <p:ext uri="{D42A27DB-BD31-4B8C-83A1-F6EECF244321}">
                <p14:modId xmlns:p14="http://schemas.microsoft.com/office/powerpoint/2010/main" val="785564267"/>
              </p:ext>
            </p:extLst>
          </p:nvPr>
        </p:nvGraphicFramePr>
        <p:xfrm>
          <a:off x="8809576" y="3573628"/>
          <a:ext cx="2582472" cy="2807241"/>
        </p:xfrm>
        <a:graphic>
          <a:graphicData uri="http://schemas.openxmlformats.org/drawingml/2006/table">
            <a:tbl>
              <a:tblPr firstRow="1" bandRow="1">
                <a:tableStyleId>{5940675A-B579-460E-94D1-54222C63F5DA}</a:tableStyleId>
              </a:tblPr>
              <a:tblGrid>
                <a:gridCol w="860824">
                  <a:extLst>
                    <a:ext uri="{9D8B030D-6E8A-4147-A177-3AD203B41FA5}">
                      <a16:colId xmlns:a16="http://schemas.microsoft.com/office/drawing/2014/main" val="1005006508"/>
                    </a:ext>
                  </a:extLst>
                </a:gridCol>
                <a:gridCol w="860824">
                  <a:extLst>
                    <a:ext uri="{9D8B030D-6E8A-4147-A177-3AD203B41FA5}">
                      <a16:colId xmlns:a16="http://schemas.microsoft.com/office/drawing/2014/main" val="1079401809"/>
                    </a:ext>
                  </a:extLst>
                </a:gridCol>
                <a:gridCol w="860824">
                  <a:extLst>
                    <a:ext uri="{9D8B030D-6E8A-4147-A177-3AD203B41FA5}">
                      <a16:colId xmlns:a16="http://schemas.microsoft.com/office/drawing/2014/main" val="337967351"/>
                    </a:ext>
                  </a:extLst>
                </a:gridCol>
              </a:tblGrid>
              <a:tr h="935747">
                <a:tc>
                  <a:txBody>
                    <a:bodyPr/>
                    <a:lstStyle/>
                    <a:p>
                      <a:pPr algn="ctr"/>
                      <a:r>
                        <a:rPr lang="en-CH" dirty="0">
                          <a:latin typeface="Helvetica" pitchFamily="2" charset="0"/>
                        </a:rPr>
                        <a:t>1</a:t>
                      </a:r>
                    </a:p>
                  </a:txBody>
                  <a:tcPr anchor="ctr"/>
                </a:tc>
                <a:tc>
                  <a:txBody>
                    <a:bodyPr/>
                    <a:lstStyle/>
                    <a:p>
                      <a:pPr algn="ctr"/>
                      <a:r>
                        <a:rPr lang="en-CH" dirty="0">
                          <a:latin typeface="Helvetica" pitchFamily="2" charset="0"/>
                        </a:rPr>
                        <a:t>S</a:t>
                      </a:r>
                      <a:r>
                        <a:rPr lang="en-CH" baseline="-25000" dirty="0">
                          <a:latin typeface="Helvetica" pitchFamily="2" charset="0"/>
                        </a:rPr>
                        <a:t>1,2</a:t>
                      </a:r>
                    </a:p>
                  </a:txBody>
                  <a:tcPr anchor="ctr"/>
                </a:tc>
                <a:tc>
                  <a:txBody>
                    <a:bodyPr/>
                    <a:lstStyle/>
                    <a:p>
                      <a:pPr algn="ctr"/>
                      <a:r>
                        <a:rPr lang="en-CH" dirty="0">
                          <a:latin typeface="Helvetica" pitchFamily="2" charset="0"/>
                        </a:rPr>
                        <a:t>S</a:t>
                      </a:r>
                      <a:r>
                        <a:rPr lang="en-CH" baseline="-25000" dirty="0">
                          <a:latin typeface="Helvetica" pitchFamily="2" charset="0"/>
                        </a:rPr>
                        <a:t>1,3</a:t>
                      </a:r>
                    </a:p>
                  </a:txBody>
                  <a:tcPr anchor="ctr"/>
                </a:tc>
                <a:extLst>
                  <a:ext uri="{0D108BD9-81ED-4DB2-BD59-A6C34878D82A}">
                    <a16:rowId xmlns:a16="http://schemas.microsoft.com/office/drawing/2014/main" val="2218474996"/>
                  </a:ext>
                </a:extLst>
              </a:tr>
              <a:tr h="935747">
                <a:tc>
                  <a:txBody>
                    <a:bodyPr/>
                    <a:lstStyle/>
                    <a:p>
                      <a:pPr algn="ctr"/>
                      <a:r>
                        <a:rPr lang="en-CH" dirty="0">
                          <a:latin typeface="Helvetica" pitchFamily="2" charset="0"/>
                        </a:rPr>
                        <a:t>S</a:t>
                      </a:r>
                      <a:r>
                        <a:rPr lang="en-CH" baseline="-25000" dirty="0">
                          <a:latin typeface="Helvetica" pitchFamily="2" charset="0"/>
                        </a:rPr>
                        <a:t>1,2</a:t>
                      </a:r>
                    </a:p>
                  </a:txBody>
                  <a:tcPr anchor="ctr"/>
                </a:tc>
                <a:tc>
                  <a:txBody>
                    <a:bodyPr/>
                    <a:lstStyle/>
                    <a:p>
                      <a:pPr algn="ctr"/>
                      <a:r>
                        <a:rPr lang="en-CH" dirty="0">
                          <a:latin typeface="Helvetica" pitchFamily="2" charset="0"/>
                        </a:rPr>
                        <a:t>1</a:t>
                      </a:r>
                    </a:p>
                  </a:txBody>
                  <a:tcPr anchor="ctr"/>
                </a:tc>
                <a:tc>
                  <a:txBody>
                    <a:bodyPr/>
                    <a:lstStyle/>
                    <a:p>
                      <a:pPr algn="ctr"/>
                      <a:r>
                        <a:rPr lang="en-CH" dirty="0">
                          <a:latin typeface="Helvetica" pitchFamily="2" charset="0"/>
                        </a:rPr>
                        <a:t>S</a:t>
                      </a:r>
                      <a:r>
                        <a:rPr lang="en-CH" baseline="-25000" dirty="0">
                          <a:latin typeface="Helvetica" pitchFamily="2" charset="0"/>
                        </a:rPr>
                        <a:t>2,3</a:t>
                      </a:r>
                    </a:p>
                  </a:txBody>
                  <a:tcPr anchor="ctr"/>
                </a:tc>
                <a:extLst>
                  <a:ext uri="{0D108BD9-81ED-4DB2-BD59-A6C34878D82A}">
                    <a16:rowId xmlns:a16="http://schemas.microsoft.com/office/drawing/2014/main" val="1152887508"/>
                  </a:ext>
                </a:extLst>
              </a:tr>
              <a:tr h="935747">
                <a:tc>
                  <a:txBody>
                    <a:bodyPr/>
                    <a:lstStyle/>
                    <a:p>
                      <a:pPr algn="ctr"/>
                      <a:r>
                        <a:rPr lang="en-CH" dirty="0">
                          <a:latin typeface="Helvetica" pitchFamily="2" charset="0"/>
                        </a:rPr>
                        <a:t>S</a:t>
                      </a:r>
                      <a:r>
                        <a:rPr lang="en-CH" baseline="-25000" dirty="0">
                          <a:latin typeface="Helvetica" pitchFamily="2" charset="0"/>
                        </a:rPr>
                        <a:t>1,3</a:t>
                      </a:r>
                    </a:p>
                  </a:txBody>
                  <a:tcPr anchor="ctr"/>
                </a:tc>
                <a:tc>
                  <a:txBody>
                    <a:bodyPr/>
                    <a:lstStyle/>
                    <a:p>
                      <a:pPr algn="ctr"/>
                      <a:r>
                        <a:rPr lang="en-CH" dirty="0">
                          <a:latin typeface="Helvetica" pitchFamily="2" charset="0"/>
                        </a:rPr>
                        <a:t>S</a:t>
                      </a:r>
                      <a:r>
                        <a:rPr lang="en-CH" baseline="-25000" dirty="0">
                          <a:latin typeface="Helvetica" pitchFamily="2" charset="0"/>
                        </a:rPr>
                        <a:t>2,3</a:t>
                      </a:r>
                    </a:p>
                  </a:txBody>
                  <a:tcPr anchor="ctr"/>
                </a:tc>
                <a:tc>
                  <a:txBody>
                    <a:bodyPr/>
                    <a:lstStyle/>
                    <a:p>
                      <a:pPr algn="ctr"/>
                      <a:r>
                        <a:rPr lang="en-CH" dirty="0">
                          <a:latin typeface="Helvetica" pitchFamily="2" charset="0"/>
                        </a:rPr>
                        <a:t>1</a:t>
                      </a:r>
                    </a:p>
                  </a:txBody>
                  <a:tcPr anchor="ctr"/>
                </a:tc>
                <a:extLst>
                  <a:ext uri="{0D108BD9-81ED-4DB2-BD59-A6C34878D82A}">
                    <a16:rowId xmlns:a16="http://schemas.microsoft.com/office/drawing/2014/main" val="3106792869"/>
                  </a:ext>
                </a:extLst>
              </a:tr>
            </a:tbl>
          </a:graphicData>
        </a:graphic>
      </p:graphicFrame>
      <p:grpSp>
        <p:nvGrpSpPr>
          <p:cNvPr id="23" name="Group 22">
            <a:extLst>
              <a:ext uri="{FF2B5EF4-FFF2-40B4-BE49-F238E27FC236}">
                <a16:creationId xmlns:a16="http://schemas.microsoft.com/office/drawing/2014/main" id="{1F0750BE-F856-EB3C-99E3-AB5F4429AC04}"/>
              </a:ext>
            </a:extLst>
          </p:cNvPr>
          <p:cNvGrpSpPr/>
          <p:nvPr/>
        </p:nvGrpSpPr>
        <p:grpSpPr>
          <a:xfrm>
            <a:off x="7528175" y="2312714"/>
            <a:ext cx="3798933" cy="3864249"/>
            <a:chOff x="8087735" y="2312714"/>
            <a:chExt cx="3798933" cy="3864249"/>
          </a:xfrm>
        </p:grpSpPr>
        <p:pic>
          <p:nvPicPr>
            <p:cNvPr id="16" name="Content Placeholder 12" descr="A black silhouette of a giraffe&#10;&#10;Description automatically generated with medium confidence">
              <a:extLst>
                <a:ext uri="{FF2B5EF4-FFF2-40B4-BE49-F238E27FC236}">
                  <a16:creationId xmlns:a16="http://schemas.microsoft.com/office/drawing/2014/main" id="{B55F029E-6A0D-F25C-EEB1-9BAE7108DCDD}"/>
                </a:ext>
              </a:extLst>
            </p:cNvPr>
            <p:cNvPicPr>
              <a:picLocks noChangeAspect="1"/>
            </p:cNvPicPr>
            <p:nvPr/>
          </p:nvPicPr>
          <p:blipFill>
            <a:blip r:embed="rId2"/>
            <a:stretch>
              <a:fillRect/>
            </a:stretch>
          </p:blipFill>
          <p:spPr>
            <a:xfrm>
              <a:off x="8087735" y="4741889"/>
              <a:ext cx="890833" cy="820218"/>
            </a:xfrm>
            <a:prstGeom prst="rect">
              <a:avLst/>
            </a:prstGeom>
          </p:spPr>
        </p:pic>
        <p:pic>
          <p:nvPicPr>
            <p:cNvPr id="17" name="Picture 16" descr="A silhouette of a person&#10;&#10;Description automatically generated with medium confidence">
              <a:extLst>
                <a:ext uri="{FF2B5EF4-FFF2-40B4-BE49-F238E27FC236}">
                  <a16:creationId xmlns:a16="http://schemas.microsoft.com/office/drawing/2014/main" id="{D61C2B0C-D2C1-3982-439D-A4E47B58B024}"/>
                </a:ext>
              </a:extLst>
            </p:cNvPr>
            <p:cNvPicPr>
              <a:picLocks noChangeAspect="1"/>
            </p:cNvPicPr>
            <p:nvPr/>
          </p:nvPicPr>
          <p:blipFill>
            <a:blip r:embed="rId3"/>
            <a:stretch>
              <a:fillRect/>
            </a:stretch>
          </p:blipFill>
          <p:spPr>
            <a:xfrm>
              <a:off x="8144056" y="3573629"/>
              <a:ext cx="778189" cy="1139490"/>
            </a:xfrm>
            <a:prstGeom prst="rect">
              <a:avLst/>
            </a:prstGeom>
          </p:spPr>
        </p:pic>
        <p:pic>
          <p:nvPicPr>
            <p:cNvPr id="18" name="Picture 17" descr="Icon&#10;&#10;Description automatically generated">
              <a:extLst>
                <a:ext uri="{FF2B5EF4-FFF2-40B4-BE49-F238E27FC236}">
                  <a16:creationId xmlns:a16="http://schemas.microsoft.com/office/drawing/2014/main" id="{B5473CBF-603B-C342-83FF-DC32CB3B0B5C}"/>
                </a:ext>
              </a:extLst>
            </p:cNvPr>
            <p:cNvPicPr>
              <a:picLocks noChangeAspect="1"/>
            </p:cNvPicPr>
            <p:nvPr/>
          </p:nvPicPr>
          <p:blipFill>
            <a:blip r:embed="rId4"/>
            <a:stretch>
              <a:fillRect/>
            </a:stretch>
          </p:blipFill>
          <p:spPr>
            <a:xfrm>
              <a:off x="8087735" y="5590877"/>
              <a:ext cx="788792" cy="586086"/>
            </a:xfrm>
            <a:prstGeom prst="rect">
              <a:avLst/>
            </a:prstGeom>
          </p:spPr>
        </p:pic>
        <p:pic>
          <p:nvPicPr>
            <p:cNvPr id="20" name="Picture 19" descr="A silhouette of a person&#10;&#10;Description automatically generated with medium confidence">
              <a:extLst>
                <a:ext uri="{FF2B5EF4-FFF2-40B4-BE49-F238E27FC236}">
                  <a16:creationId xmlns:a16="http://schemas.microsoft.com/office/drawing/2014/main" id="{23BB6029-3CDF-8C59-8ACA-EB1B3C02AA43}"/>
                </a:ext>
              </a:extLst>
            </p:cNvPr>
            <p:cNvPicPr>
              <a:picLocks noChangeAspect="1"/>
            </p:cNvPicPr>
            <p:nvPr/>
          </p:nvPicPr>
          <p:blipFill>
            <a:blip r:embed="rId3"/>
            <a:stretch>
              <a:fillRect/>
            </a:stretch>
          </p:blipFill>
          <p:spPr>
            <a:xfrm>
              <a:off x="9369136" y="2312714"/>
              <a:ext cx="778189" cy="1139490"/>
            </a:xfrm>
            <a:prstGeom prst="rect">
              <a:avLst/>
            </a:prstGeom>
          </p:spPr>
        </p:pic>
        <p:pic>
          <p:nvPicPr>
            <p:cNvPr id="21" name="Content Placeholder 12" descr="A black silhouette of a giraffe&#10;&#10;Description automatically generated with medium confidence">
              <a:extLst>
                <a:ext uri="{FF2B5EF4-FFF2-40B4-BE49-F238E27FC236}">
                  <a16:creationId xmlns:a16="http://schemas.microsoft.com/office/drawing/2014/main" id="{135510F1-36AB-29AA-ECE6-52C54A8CE55E}"/>
                </a:ext>
              </a:extLst>
            </p:cNvPr>
            <p:cNvPicPr>
              <a:picLocks noChangeAspect="1"/>
            </p:cNvPicPr>
            <p:nvPr/>
          </p:nvPicPr>
          <p:blipFill>
            <a:blip r:embed="rId2"/>
            <a:stretch>
              <a:fillRect/>
            </a:stretch>
          </p:blipFill>
          <p:spPr>
            <a:xfrm>
              <a:off x="10251515" y="2549016"/>
              <a:ext cx="890833" cy="820218"/>
            </a:xfrm>
            <a:prstGeom prst="rect">
              <a:avLst/>
            </a:prstGeom>
          </p:spPr>
        </p:pic>
        <p:pic>
          <p:nvPicPr>
            <p:cNvPr id="22" name="Picture 21" descr="Icon&#10;&#10;Description automatically generated">
              <a:extLst>
                <a:ext uri="{FF2B5EF4-FFF2-40B4-BE49-F238E27FC236}">
                  <a16:creationId xmlns:a16="http://schemas.microsoft.com/office/drawing/2014/main" id="{F942438C-245A-DB82-340B-458A2778FB25}"/>
                </a:ext>
              </a:extLst>
            </p:cNvPr>
            <p:cNvPicPr>
              <a:picLocks noChangeAspect="1"/>
            </p:cNvPicPr>
            <p:nvPr/>
          </p:nvPicPr>
          <p:blipFill>
            <a:blip r:embed="rId4"/>
            <a:stretch>
              <a:fillRect/>
            </a:stretch>
          </p:blipFill>
          <p:spPr>
            <a:xfrm>
              <a:off x="11097876" y="2783148"/>
              <a:ext cx="788792" cy="586086"/>
            </a:xfrm>
            <a:prstGeom prst="rect">
              <a:avLst/>
            </a:prstGeom>
          </p:spPr>
        </p:pic>
      </p:grpSp>
      <p:sp>
        <p:nvSpPr>
          <p:cNvPr id="27" name="TextBox 26">
            <a:extLst>
              <a:ext uri="{FF2B5EF4-FFF2-40B4-BE49-F238E27FC236}">
                <a16:creationId xmlns:a16="http://schemas.microsoft.com/office/drawing/2014/main" id="{78693D67-1AA9-7A8C-662B-6D57FAB05B67}"/>
              </a:ext>
            </a:extLst>
          </p:cNvPr>
          <p:cNvSpPr txBox="1"/>
          <p:nvPr/>
        </p:nvSpPr>
        <p:spPr>
          <a:xfrm>
            <a:off x="7030013" y="1237060"/>
            <a:ext cx="5115503" cy="369332"/>
          </a:xfrm>
          <a:prstGeom prst="rect">
            <a:avLst/>
          </a:prstGeom>
          <a:noFill/>
        </p:spPr>
        <p:txBody>
          <a:bodyPr wrap="none" rtlCol="0">
            <a:spAutoFit/>
          </a:bodyPr>
          <a:lstStyle/>
          <a:p>
            <a:r>
              <a:rPr lang="en-CH" sz="1800" b="1" i="1" dirty="0">
                <a:latin typeface="Arial" panose="020B0604020202020204" pitchFamily="34" charset="0"/>
                <a:cs typeface="Arial" panose="020B0604020202020204" pitchFamily="34" charset="0"/>
              </a:rPr>
              <a:t>NB: two observations = one </a:t>
            </a:r>
            <a:r>
              <a:rPr lang="en-US" b="1" i="1" dirty="0">
                <a:latin typeface="Arial" panose="020B0604020202020204" pitchFamily="34" charset="0"/>
                <a:cs typeface="Arial" panose="020B0604020202020204" pitchFamily="34" charset="0"/>
              </a:rPr>
              <a:t>𝛃</a:t>
            </a:r>
            <a:r>
              <a:rPr lang="en-US" sz="1800" b="1" i="1" dirty="0">
                <a:latin typeface="Arial" panose="020B0604020202020204" pitchFamily="34" charset="0"/>
                <a:cs typeface="Arial" panose="020B0604020202020204" pitchFamily="34" charset="0"/>
              </a:rPr>
              <a:t>-diversity value</a:t>
            </a:r>
            <a:endParaRPr lang="en-CH"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1145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a:xfrm>
                <a:off x="838200" y="1269402"/>
                <a:ext cx="6746296" cy="4907561"/>
              </a:xfrm>
            </p:spPr>
            <p:txBody>
              <a:bodyPr>
                <a:normAutofit/>
              </a:bodyPr>
              <a:lstStyle/>
              <a:p>
                <a:pPr marL="457200" indent="-457200">
                  <a:buFont typeface="+mj-lt"/>
                  <a:buAutoNum type="arabicPeriod" startAt="3"/>
                </a:pPr>
                <a:r>
                  <a:rPr lang="en-CH" dirty="0"/>
                  <a:t>𝛃-diversity analysis</a:t>
                </a:r>
              </a:p>
              <a:p>
                <a:pPr marL="457200" indent="-457200">
                  <a:buFont typeface="+mj-lt"/>
                  <a:buAutoNum type="arabicPeriod" startAt="3"/>
                </a:pPr>
                <a:endParaRPr lang="en-CH" dirty="0"/>
              </a:p>
              <a:p>
                <a:r>
                  <a:rPr lang="el-GR" sz="1800" dirty="0"/>
                  <a:t>β</a:t>
                </a:r>
                <a:r>
                  <a:rPr lang="fr-FR" sz="1800" dirty="0"/>
                  <a:t>-</a:t>
                </a:r>
                <a:r>
                  <a:rPr lang="fr-FR" sz="1800" dirty="0" err="1"/>
                  <a:t>diversity</a:t>
                </a:r>
                <a:endParaRPr lang="fr-FR" sz="1800" dirty="0"/>
              </a:p>
              <a:p>
                <a:pPr lvl="1"/>
                <a:r>
                  <a:rPr lang="fr-FR" sz="1600" dirty="0" err="1"/>
                  <a:t>Measures</a:t>
                </a:r>
                <a:r>
                  <a:rPr lang="fr-FR" sz="1600" dirty="0"/>
                  <a:t> the </a:t>
                </a:r>
                <a:r>
                  <a:rPr lang="fr-FR" sz="1600" dirty="0" err="1"/>
                  <a:t>diversity</a:t>
                </a:r>
                <a:r>
                  <a:rPr lang="fr-FR" sz="1600" dirty="0"/>
                  <a:t> of a group of </a:t>
                </a:r>
                <a:r>
                  <a:rPr lang="fr-FR" sz="1600" dirty="0" err="1"/>
                  <a:t>samples</a:t>
                </a:r>
                <a:endParaRPr lang="fr-FR" sz="1600" dirty="0"/>
              </a:p>
              <a:p>
                <a:pPr lvl="1"/>
                <a:r>
                  <a:rPr lang="en-US" sz="1600" dirty="0"/>
                  <a:t>Pairwise measures of distance or dissimilarities between samples</a:t>
                </a:r>
                <a:endParaRPr lang="en-US" sz="1400" baseline="30000" dirty="0"/>
              </a:p>
              <a:p>
                <a:pPr lvl="2"/>
                <a:endParaRPr lang="en-US" sz="1400" baseline="30000" dirty="0"/>
              </a:p>
              <a:p>
                <a:endParaRPr lang="en-US" sz="2000" baseline="30000" dirty="0"/>
              </a:p>
              <a:p>
                <a:r>
                  <a:rPr lang="en-CH" sz="1800" b="1" dirty="0">
                    <a:solidFill>
                      <a:schemeClr val="accent5"/>
                    </a:solidFill>
                  </a:rPr>
                  <a:t>Sorensen-Dice index</a:t>
                </a:r>
                <a:r>
                  <a:rPr lang="en-CH" sz="1800" dirty="0"/>
                  <a:t>: </a:t>
                </a:r>
                <a14:m>
                  <m:oMath xmlns:m="http://schemas.openxmlformats.org/officeDocument/2006/math">
                    <m:r>
                      <a:rPr lang="en-US" sz="1800" b="0" i="1" smtClean="0">
                        <a:latin typeface="Cambria Math" panose="02040503050406030204" pitchFamily="18" charset="0"/>
                      </a:rPr>
                      <m:t>𝐷𝑆𝐶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2 </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𝑌</m:t>
                            </m:r>
                          </m:e>
                        </m:d>
                      </m:num>
                      <m:den>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𝑌</m:t>
                            </m:r>
                          </m:e>
                        </m:d>
                      </m:den>
                    </m:f>
                  </m:oMath>
                </a14:m>
                <a:endParaRPr lang="en-CH" sz="1800" dirty="0"/>
              </a:p>
              <a:p>
                <a:pPr lvl="1">
                  <a:buFont typeface="Wingdings" pitchFamily="2" charset="2"/>
                  <a:buChar char="à"/>
                </a:pPr>
                <a:r>
                  <a:rPr lang="en-CH" sz="1400" dirty="0"/>
                  <a:t>what proportion of shared ASVs?</a:t>
                </a:r>
              </a:p>
              <a:p>
                <a:pPr lvl="1">
                  <a:buFont typeface="Wingdings" pitchFamily="2" charset="2"/>
                  <a:buChar char="à"/>
                </a:pPr>
                <a:r>
                  <a:rPr lang="en-GB" sz="1400" dirty="0"/>
                  <a:t>the closer to 1 the more similar the vectors</a:t>
                </a:r>
                <a:endParaRPr lang="en-CH" sz="1400" dirty="0"/>
              </a:p>
              <a:p>
                <a:endParaRPr lang="en-CH" sz="1800" dirty="0"/>
              </a:p>
              <a:p>
                <a:endParaRPr lang="en-CH" sz="1800" dirty="0"/>
              </a:p>
              <a:p>
                <a:endParaRPr lang="en-CH" sz="1800" dirty="0"/>
              </a:p>
              <a:p>
                <a:endParaRPr lang="en-CH" sz="1800" dirty="0"/>
              </a:p>
            </p:txBody>
          </p:sp>
        </mc:Choice>
        <mc:Fallback xmlns="">
          <p:sp>
            <p:nvSpPr>
              <p:cNvPr id="3" name="Content Placeholder 2">
                <a:extLst>
                  <a:ext uri="{FF2B5EF4-FFF2-40B4-BE49-F238E27FC236}">
                    <a16:creationId xmlns:a16="http://schemas.microsoft.com/office/drawing/2014/main" id="{A05EDA2D-A68D-033A-2417-DED272F497DD}"/>
                  </a:ext>
                </a:extLst>
              </p:cNvPr>
              <p:cNvSpPr>
                <a:spLocks noGrp="1" noRot="1" noChangeAspect="1" noMove="1" noResize="1" noEditPoints="1" noAdjustHandles="1" noChangeArrowheads="1" noChangeShapeType="1" noTextEdit="1"/>
              </p:cNvSpPr>
              <p:nvPr>
                <p:ph idx="1"/>
              </p:nvPr>
            </p:nvSpPr>
            <p:spPr>
              <a:xfrm>
                <a:off x="838200" y="1269402"/>
                <a:ext cx="6746296" cy="4907561"/>
              </a:xfrm>
              <a:blipFill>
                <a:blip r:embed="rId2"/>
                <a:stretch>
                  <a:fillRect l="-1128" t="-1546"/>
                </a:stretch>
              </a:blipFill>
            </p:spPr>
            <p:txBody>
              <a:bodyPr/>
              <a:lstStyle/>
              <a:p>
                <a:r>
                  <a:rPr lang="en-CH">
                    <a:noFill/>
                  </a:rPr>
                  <a:t> </a:t>
                </a:r>
              </a:p>
            </p:txBody>
          </p:sp>
        </mc:Fallback>
      </mc:AlternateContent>
      <p:graphicFrame>
        <p:nvGraphicFramePr>
          <p:cNvPr id="19" name="Table 4">
            <a:extLst>
              <a:ext uri="{FF2B5EF4-FFF2-40B4-BE49-F238E27FC236}">
                <a16:creationId xmlns:a16="http://schemas.microsoft.com/office/drawing/2014/main" id="{E84D8C29-7FB5-9F49-FED5-6F95160A9015}"/>
              </a:ext>
            </a:extLst>
          </p:cNvPr>
          <p:cNvGraphicFramePr>
            <a:graphicFrameLocks noGrp="1"/>
          </p:cNvGraphicFramePr>
          <p:nvPr>
            <p:extLst>
              <p:ext uri="{D42A27DB-BD31-4B8C-83A1-F6EECF244321}">
                <p14:modId xmlns:p14="http://schemas.microsoft.com/office/powerpoint/2010/main" val="1293586823"/>
              </p:ext>
            </p:extLst>
          </p:nvPr>
        </p:nvGraphicFramePr>
        <p:xfrm>
          <a:off x="8809576" y="3573628"/>
          <a:ext cx="2582472" cy="2807241"/>
        </p:xfrm>
        <a:graphic>
          <a:graphicData uri="http://schemas.openxmlformats.org/drawingml/2006/table">
            <a:tbl>
              <a:tblPr firstRow="1" bandRow="1">
                <a:tableStyleId>{5940675A-B579-460E-94D1-54222C63F5DA}</a:tableStyleId>
              </a:tblPr>
              <a:tblGrid>
                <a:gridCol w="860824">
                  <a:extLst>
                    <a:ext uri="{9D8B030D-6E8A-4147-A177-3AD203B41FA5}">
                      <a16:colId xmlns:a16="http://schemas.microsoft.com/office/drawing/2014/main" val="1005006508"/>
                    </a:ext>
                  </a:extLst>
                </a:gridCol>
                <a:gridCol w="860824">
                  <a:extLst>
                    <a:ext uri="{9D8B030D-6E8A-4147-A177-3AD203B41FA5}">
                      <a16:colId xmlns:a16="http://schemas.microsoft.com/office/drawing/2014/main" val="1079401809"/>
                    </a:ext>
                  </a:extLst>
                </a:gridCol>
                <a:gridCol w="860824">
                  <a:extLst>
                    <a:ext uri="{9D8B030D-6E8A-4147-A177-3AD203B41FA5}">
                      <a16:colId xmlns:a16="http://schemas.microsoft.com/office/drawing/2014/main" val="337967351"/>
                    </a:ext>
                  </a:extLst>
                </a:gridCol>
              </a:tblGrid>
              <a:tr h="935747">
                <a:tc>
                  <a:txBody>
                    <a:bodyPr/>
                    <a:lstStyle/>
                    <a:p>
                      <a:pPr algn="ctr"/>
                      <a:r>
                        <a:rPr lang="en-CH" dirty="0">
                          <a:latin typeface="Helvetica" pitchFamily="2" charset="0"/>
                        </a:rPr>
                        <a:t>1</a:t>
                      </a:r>
                    </a:p>
                  </a:txBody>
                  <a:tcPr anchor="ctr"/>
                </a:tc>
                <a:tc>
                  <a:txBody>
                    <a:bodyPr/>
                    <a:lstStyle/>
                    <a:p>
                      <a:pPr algn="ctr"/>
                      <a:endParaRPr lang="en-CH" baseline="-25000" dirty="0">
                        <a:latin typeface="Helvetica" pitchFamily="2" charset="0"/>
                      </a:endParaRPr>
                    </a:p>
                  </a:txBody>
                  <a:tcPr anchor="ctr"/>
                </a:tc>
                <a:tc>
                  <a:txBody>
                    <a:bodyPr/>
                    <a:lstStyle/>
                    <a:p>
                      <a:pPr algn="ctr"/>
                      <a:endParaRPr lang="en-CH" baseline="-25000" dirty="0">
                        <a:latin typeface="Helvetica" pitchFamily="2" charset="0"/>
                      </a:endParaRPr>
                    </a:p>
                  </a:txBody>
                  <a:tcPr anchor="ctr"/>
                </a:tc>
                <a:extLst>
                  <a:ext uri="{0D108BD9-81ED-4DB2-BD59-A6C34878D82A}">
                    <a16:rowId xmlns:a16="http://schemas.microsoft.com/office/drawing/2014/main" val="2218474996"/>
                  </a:ext>
                </a:extLst>
              </a:tr>
              <a:tr h="935747">
                <a:tc>
                  <a:txBody>
                    <a:bodyPr/>
                    <a:lstStyle/>
                    <a:p>
                      <a:pPr algn="ctr"/>
                      <a:r>
                        <a:rPr lang="en-CH" baseline="0" dirty="0">
                          <a:latin typeface="Helvetica" pitchFamily="2" charset="0"/>
                        </a:rPr>
                        <a:t>1</a:t>
                      </a:r>
                    </a:p>
                  </a:txBody>
                  <a:tcPr anchor="ctr"/>
                </a:tc>
                <a:tc>
                  <a:txBody>
                    <a:bodyPr/>
                    <a:lstStyle/>
                    <a:p>
                      <a:pPr algn="ctr"/>
                      <a:r>
                        <a:rPr lang="en-CH" dirty="0">
                          <a:latin typeface="Helvetica" pitchFamily="2" charset="0"/>
                        </a:rPr>
                        <a:t>1</a:t>
                      </a:r>
                    </a:p>
                  </a:txBody>
                  <a:tcPr anchor="ctr"/>
                </a:tc>
                <a:tc>
                  <a:txBody>
                    <a:bodyPr/>
                    <a:lstStyle/>
                    <a:p>
                      <a:pPr algn="ctr"/>
                      <a:endParaRPr lang="en-CH" baseline="-25000" dirty="0">
                        <a:latin typeface="Helvetica" pitchFamily="2" charset="0"/>
                      </a:endParaRPr>
                    </a:p>
                  </a:txBody>
                  <a:tcPr anchor="ctr"/>
                </a:tc>
                <a:extLst>
                  <a:ext uri="{0D108BD9-81ED-4DB2-BD59-A6C34878D82A}">
                    <a16:rowId xmlns:a16="http://schemas.microsoft.com/office/drawing/2014/main" val="1152887508"/>
                  </a:ext>
                </a:extLst>
              </a:tr>
              <a:tr h="935747">
                <a:tc>
                  <a:txBody>
                    <a:bodyPr/>
                    <a:lstStyle/>
                    <a:p>
                      <a:pPr algn="ctr"/>
                      <a:r>
                        <a:rPr lang="en-CH" baseline="0" dirty="0">
                          <a:latin typeface="Helvetica" pitchFamily="2" charset="0"/>
                        </a:rPr>
                        <a:t>0.6</a:t>
                      </a:r>
                    </a:p>
                  </a:txBody>
                  <a:tcPr anchor="ctr"/>
                </a:tc>
                <a:tc>
                  <a:txBody>
                    <a:bodyPr/>
                    <a:lstStyle/>
                    <a:p>
                      <a:pPr algn="ctr"/>
                      <a:r>
                        <a:rPr lang="en-CH" baseline="0" dirty="0">
                          <a:latin typeface="Helvetica" pitchFamily="2" charset="0"/>
                        </a:rPr>
                        <a:t>0.6</a:t>
                      </a:r>
                    </a:p>
                  </a:txBody>
                  <a:tcPr anchor="ctr"/>
                </a:tc>
                <a:tc>
                  <a:txBody>
                    <a:bodyPr/>
                    <a:lstStyle/>
                    <a:p>
                      <a:pPr algn="ctr"/>
                      <a:r>
                        <a:rPr lang="en-CH" dirty="0">
                          <a:latin typeface="Helvetica" pitchFamily="2" charset="0"/>
                        </a:rPr>
                        <a:t>1</a:t>
                      </a:r>
                    </a:p>
                  </a:txBody>
                  <a:tcPr anchor="ctr"/>
                </a:tc>
                <a:extLst>
                  <a:ext uri="{0D108BD9-81ED-4DB2-BD59-A6C34878D82A}">
                    <a16:rowId xmlns:a16="http://schemas.microsoft.com/office/drawing/2014/main" val="3106792869"/>
                  </a:ext>
                </a:extLst>
              </a:tr>
            </a:tbl>
          </a:graphicData>
        </a:graphic>
      </p:graphicFrame>
      <p:grpSp>
        <p:nvGrpSpPr>
          <p:cNvPr id="23" name="Group 22">
            <a:extLst>
              <a:ext uri="{FF2B5EF4-FFF2-40B4-BE49-F238E27FC236}">
                <a16:creationId xmlns:a16="http://schemas.microsoft.com/office/drawing/2014/main" id="{1F0750BE-F856-EB3C-99E3-AB5F4429AC04}"/>
              </a:ext>
            </a:extLst>
          </p:cNvPr>
          <p:cNvGrpSpPr/>
          <p:nvPr/>
        </p:nvGrpSpPr>
        <p:grpSpPr>
          <a:xfrm>
            <a:off x="7528175" y="2312714"/>
            <a:ext cx="3798933" cy="3864249"/>
            <a:chOff x="8087735" y="2312714"/>
            <a:chExt cx="3798933" cy="3864249"/>
          </a:xfrm>
        </p:grpSpPr>
        <p:pic>
          <p:nvPicPr>
            <p:cNvPr id="16" name="Content Placeholder 12" descr="A black silhouette of a giraffe&#10;&#10;Description automatically generated with medium confidence">
              <a:extLst>
                <a:ext uri="{FF2B5EF4-FFF2-40B4-BE49-F238E27FC236}">
                  <a16:creationId xmlns:a16="http://schemas.microsoft.com/office/drawing/2014/main" id="{B55F029E-6A0D-F25C-EEB1-9BAE7108DCDD}"/>
                </a:ext>
              </a:extLst>
            </p:cNvPr>
            <p:cNvPicPr>
              <a:picLocks noChangeAspect="1"/>
            </p:cNvPicPr>
            <p:nvPr/>
          </p:nvPicPr>
          <p:blipFill>
            <a:blip r:embed="rId3"/>
            <a:stretch>
              <a:fillRect/>
            </a:stretch>
          </p:blipFill>
          <p:spPr>
            <a:xfrm>
              <a:off x="8087735" y="4741889"/>
              <a:ext cx="890833" cy="820218"/>
            </a:xfrm>
            <a:prstGeom prst="rect">
              <a:avLst/>
            </a:prstGeom>
          </p:spPr>
        </p:pic>
        <p:pic>
          <p:nvPicPr>
            <p:cNvPr id="17" name="Picture 16" descr="A silhouette of a person&#10;&#10;Description automatically generated with medium confidence">
              <a:extLst>
                <a:ext uri="{FF2B5EF4-FFF2-40B4-BE49-F238E27FC236}">
                  <a16:creationId xmlns:a16="http://schemas.microsoft.com/office/drawing/2014/main" id="{D61C2B0C-D2C1-3982-439D-A4E47B58B024}"/>
                </a:ext>
              </a:extLst>
            </p:cNvPr>
            <p:cNvPicPr>
              <a:picLocks noChangeAspect="1"/>
            </p:cNvPicPr>
            <p:nvPr/>
          </p:nvPicPr>
          <p:blipFill>
            <a:blip r:embed="rId4"/>
            <a:stretch>
              <a:fillRect/>
            </a:stretch>
          </p:blipFill>
          <p:spPr>
            <a:xfrm>
              <a:off x="8144056" y="3573629"/>
              <a:ext cx="778189" cy="1139490"/>
            </a:xfrm>
            <a:prstGeom prst="rect">
              <a:avLst/>
            </a:prstGeom>
          </p:spPr>
        </p:pic>
        <p:pic>
          <p:nvPicPr>
            <p:cNvPr id="18" name="Picture 17" descr="Icon&#10;&#10;Description automatically generated">
              <a:extLst>
                <a:ext uri="{FF2B5EF4-FFF2-40B4-BE49-F238E27FC236}">
                  <a16:creationId xmlns:a16="http://schemas.microsoft.com/office/drawing/2014/main" id="{B5473CBF-603B-C342-83FF-DC32CB3B0B5C}"/>
                </a:ext>
              </a:extLst>
            </p:cNvPr>
            <p:cNvPicPr>
              <a:picLocks noChangeAspect="1"/>
            </p:cNvPicPr>
            <p:nvPr/>
          </p:nvPicPr>
          <p:blipFill>
            <a:blip r:embed="rId5"/>
            <a:stretch>
              <a:fillRect/>
            </a:stretch>
          </p:blipFill>
          <p:spPr>
            <a:xfrm>
              <a:off x="8087735" y="5590877"/>
              <a:ext cx="788792" cy="586086"/>
            </a:xfrm>
            <a:prstGeom prst="rect">
              <a:avLst/>
            </a:prstGeom>
          </p:spPr>
        </p:pic>
        <p:pic>
          <p:nvPicPr>
            <p:cNvPr id="20" name="Picture 19" descr="A silhouette of a person&#10;&#10;Description automatically generated with medium confidence">
              <a:extLst>
                <a:ext uri="{FF2B5EF4-FFF2-40B4-BE49-F238E27FC236}">
                  <a16:creationId xmlns:a16="http://schemas.microsoft.com/office/drawing/2014/main" id="{23BB6029-3CDF-8C59-8ACA-EB1B3C02AA43}"/>
                </a:ext>
              </a:extLst>
            </p:cNvPr>
            <p:cNvPicPr>
              <a:picLocks noChangeAspect="1"/>
            </p:cNvPicPr>
            <p:nvPr/>
          </p:nvPicPr>
          <p:blipFill>
            <a:blip r:embed="rId4"/>
            <a:stretch>
              <a:fillRect/>
            </a:stretch>
          </p:blipFill>
          <p:spPr>
            <a:xfrm>
              <a:off x="9369136" y="2312714"/>
              <a:ext cx="778189" cy="1139490"/>
            </a:xfrm>
            <a:prstGeom prst="rect">
              <a:avLst/>
            </a:prstGeom>
          </p:spPr>
        </p:pic>
        <p:pic>
          <p:nvPicPr>
            <p:cNvPr id="21" name="Content Placeholder 12" descr="A black silhouette of a giraffe&#10;&#10;Description automatically generated with medium confidence">
              <a:extLst>
                <a:ext uri="{FF2B5EF4-FFF2-40B4-BE49-F238E27FC236}">
                  <a16:creationId xmlns:a16="http://schemas.microsoft.com/office/drawing/2014/main" id="{135510F1-36AB-29AA-ECE6-52C54A8CE55E}"/>
                </a:ext>
              </a:extLst>
            </p:cNvPr>
            <p:cNvPicPr>
              <a:picLocks noChangeAspect="1"/>
            </p:cNvPicPr>
            <p:nvPr/>
          </p:nvPicPr>
          <p:blipFill>
            <a:blip r:embed="rId3"/>
            <a:stretch>
              <a:fillRect/>
            </a:stretch>
          </p:blipFill>
          <p:spPr>
            <a:xfrm>
              <a:off x="10251515" y="2549016"/>
              <a:ext cx="890833" cy="820218"/>
            </a:xfrm>
            <a:prstGeom prst="rect">
              <a:avLst/>
            </a:prstGeom>
          </p:spPr>
        </p:pic>
        <p:pic>
          <p:nvPicPr>
            <p:cNvPr id="22" name="Picture 21" descr="Icon&#10;&#10;Description automatically generated">
              <a:extLst>
                <a:ext uri="{FF2B5EF4-FFF2-40B4-BE49-F238E27FC236}">
                  <a16:creationId xmlns:a16="http://schemas.microsoft.com/office/drawing/2014/main" id="{F942438C-245A-DB82-340B-458A2778FB25}"/>
                </a:ext>
              </a:extLst>
            </p:cNvPr>
            <p:cNvPicPr>
              <a:picLocks noChangeAspect="1"/>
            </p:cNvPicPr>
            <p:nvPr/>
          </p:nvPicPr>
          <p:blipFill>
            <a:blip r:embed="rId5"/>
            <a:stretch>
              <a:fillRect/>
            </a:stretch>
          </p:blipFill>
          <p:spPr>
            <a:xfrm>
              <a:off x="11097876" y="2783148"/>
              <a:ext cx="788792" cy="586086"/>
            </a:xfrm>
            <a:prstGeom prst="rect">
              <a:avLst/>
            </a:prstGeom>
          </p:spPr>
        </p:pic>
      </p:grpSp>
      <p:sp>
        <p:nvSpPr>
          <p:cNvPr id="4" name="Oval 3">
            <a:extLst>
              <a:ext uri="{FF2B5EF4-FFF2-40B4-BE49-F238E27FC236}">
                <a16:creationId xmlns:a16="http://schemas.microsoft.com/office/drawing/2014/main" id="{3FD0E41C-B11A-B87B-A356-5AF4412CFE94}"/>
              </a:ext>
            </a:extLst>
          </p:cNvPr>
          <p:cNvSpPr/>
          <p:nvPr/>
        </p:nvSpPr>
        <p:spPr>
          <a:xfrm>
            <a:off x="2589755" y="5374178"/>
            <a:ext cx="1269242" cy="1228298"/>
          </a:xfrm>
          <a:prstGeom prst="ellipse">
            <a:avLst/>
          </a:prstGeom>
          <a:gradFill>
            <a:gsLst>
              <a:gs pos="0">
                <a:schemeClr val="accent1">
                  <a:lumMod val="110000"/>
                  <a:satMod val="105000"/>
                  <a:tint val="67000"/>
                  <a:alpha val="0"/>
                </a:schemeClr>
              </a:gs>
              <a:gs pos="5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CH" b="1" dirty="0">
                <a:latin typeface="Helvetica" pitchFamily="2" charset="0"/>
              </a:rPr>
              <a:t>X</a:t>
            </a:r>
          </a:p>
        </p:txBody>
      </p:sp>
      <p:sp>
        <p:nvSpPr>
          <p:cNvPr id="5" name="Oval 4">
            <a:extLst>
              <a:ext uri="{FF2B5EF4-FFF2-40B4-BE49-F238E27FC236}">
                <a16:creationId xmlns:a16="http://schemas.microsoft.com/office/drawing/2014/main" id="{07DEEB89-4C43-D997-5FDA-12E3DF1FA8F2}"/>
              </a:ext>
            </a:extLst>
          </p:cNvPr>
          <p:cNvSpPr/>
          <p:nvPr/>
        </p:nvSpPr>
        <p:spPr>
          <a:xfrm>
            <a:off x="3419660" y="5374178"/>
            <a:ext cx="1269242" cy="1228298"/>
          </a:xfrm>
          <a:prstGeom prst="ellipse">
            <a:avLst/>
          </a:prstGeom>
          <a:gradFill>
            <a:gsLst>
              <a:gs pos="0">
                <a:schemeClr val="accent5">
                  <a:lumMod val="110000"/>
                  <a:satMod val="105000"/>
                  <a:tint val="67000"/>
                  <a:alpha val="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CH" b="1" dirty="0">
                <a:latin typeface="Helvetica" pitchFamily="2" charset="0"/>
              </a:rPr>
              <a:t>Y</a:t>
            </a:r>
          </a:p>
        </p:txBody>
      </p:sp>
      <p:sp>
        <p:nvSpPr>
          <p:cNvPr id="6" name="TextBox 5">
            <a:extLst>
              <a:ext uri="{FF2B5EF4-FFF2-40B4-BE49-F238E27FC236}">
                <a16:creationId xmlns:a16="http://schemas.microsoft.com/office/drawing/2014/main" id="{67DAA12B-D8CD-FD2A-05FB-83E1F1A367E4}"/>
              </a:ext>
            </a:extLst>
          </p:cNvPr>
          <p:cNvSpPr txBox="1"/>
          <p:nvPr/>
        </p:nvSpPr>
        <p:spPr>
          <a:xfrm>
            <a:off x="7030013" y="1237060"/>
            <a:ext cx="5115503" cy="369332"/>
          </a:xfrm>
          <a:prstGeom prst="rect">
            <a:avLst/>
          </a:prstGeom>
          <a:noFill/>
        </p:spPr>
        <p:txBody>
          <a:bodyPr wrap="none" rtlCol="0">
            <a:spAutoFit/>
          </a:bodyPr>
          <a:lstStyle/>
          <a:p>
            <a:r>
              <a:rPr lang="en-CH" sz="1800" b="1" i="1" dirty="0">
                <a:latin typeface="Arial" panose="020B0604020202020204" pitchFamily="34" charset="0"/>
                <a:cs typeface="Arial" panose="020B0604020202020204" pitchFamily="34" charset="0"/>
              </a:rPr>
              <a:t>NB: two observations = one </a:t>
            </a:r>
            <a:r>
              <a:rPr lang="en-US" b="1" i="1" dirty="0">
                <a:latin typeface="Arial" panose="020B0604020202020204" pitchFamily="34" charset="0"/>
                <a:cs typeface="Arial" panose="020B0604020202020204" pitchFamily="34" charset="0"/>
              </a:rPr>
              <a:t>𝛃</a:t>
            </a:r>
            <a:r>
              <a:rPr lang="en-US" sz="1800" b="1" i="1" dirty="0">
                <a:latin typeface="Arial" panose="020B0604020202020204" pitchFamily="34" charset="0"/>
                <a:cs typeface="Arial" panose="020B0604020202020204" pitchFamily="34" charset="0"/>
              </a:rPr>
              <a:t>-diversity value</a:t>
            </a:r>
            <a:endParaRPr lang="en-CH"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62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a:xfrm>
                <a:off x="838200" y="1269402"/>
                <a:ext cx="6746296" cy="4907561"/>
              </a:xfrm>
            </p:spPr>
            <p:txBody>
              <a:bodyPr>
                <a:normAutofit/>
              </a:bodyPr>
              <a:lstStyle/>
              <a:p>
                <a:pPr marL="457200" indent="-457200">
                  <a:buFont typeface="+mj-lt"/>
                  <a:buAutoNum type="arabicPeriod" startAt="3"/>
                </a:pPr>
                <a:r>
                  <a:rPr lang="en-CH" dirty="0"/>
                  <a:t>𝛃-diversity analysis</a:t>
                </a:r>
              </a:p>
              <a:p>
                <a:pPr marL="457200" indent="-457200">
                  <a:buFont typeface="+mj-lt"/>
                  <a:buAutoNum type="arabicPeriod" startAt="3"/>
                </a:pPr>
                <a:endParaRPr lang="en-CH" dirty="0"/>
              </a:p>
              <a:p>
                <a:r>
                  <a:rPr lang="el-GR" sz="1800" dirty="0"/>
                  <a:t>β</a:t>
                </a:r>
                <a:r>
                  <a:rPr lang="fr-FR" sz="1800" dirty="0"/>
                  <a:t>-</a:t>
                </a:r>
                <a:r>
                  <a:rPr lang="fr-FR" sz="1800" dirty="0" err="1"/>
                  <a:t>diversity</a:t>
                </a:r>
                <a:endParaRPr lang="fr-FR" sz="1800" dirty="0"/>
              </a:p>
              <a:p>
                <a:pPr lvl="1"/>
                <a:r>
                  <a:rPr lang="fr-FR" sz="1600" dirty="0" err="1"/>
                  <a:t>Measures</a:t>
                </a:r>
                <a:r>
                  <a:rPr lang="fr-FR" sz="1600" dirty="0"/>
                  <a:t> the </a:t>
                </a:r>
                <a:r>
                  <a:rPr lang="fr-FR" sz="1600" dirty="0" err="1"/>
                  <a:t>diversity</a:t>
                </a:r>
                <a:r>
                  <a:rPr lang="fr-FR" sz="1600" dirty="0"/>
                  <a:t> of a group of </a:t>
                </a:r>
                <a:r>
                  <a:rPr lang="fr-FR" sz="1600" dirty="0" err="1"/>
                  <a:t>samples</a:t>
                </a:r>
                <a:endParaRPr lang="fr-FR" sz="1600" dirty="0"/>
              </a:p>
              <a:p>
                <a:pPr lvl="1"/>
                <a:r>
                  <a:rPr lang="fr-FR" sz="1600" dirty="0"/>
                  <a:t>Distances </a:t>
                </a:r>
                <a:r>
                  <a:rPr lang="fr-FR" sz="1600" dirty="0" err="1"/>
                  <a:t>between</a:t>
                </a:r>
                <a:r>
                  <a:rPr lang="fr-FR" sz="1600" dirty="0"/>
                  <a:t> </a:t>
                </a:r>
                <a:r>
                  <a:rPr lang="fr-FR" sz="1600" dirty="0" err="1"/>
                  <a:t>compositional</a:t>
                </a:r>
                <a:r>
                  <a:rPr lang="fr-FR" sz="1600" dirty="0"/>
                  <a:t> </a:t>
                </a:r>
                <a:r>
                  <a:rPr lang="fr-FR" sz="1600" dirty="0" err="1"/>
                  <a:t>vectors</a:t>
                </a:r>
                <a:r>
                  <a:rPr lang="fr-FR" sz="1600" dirty="0"/>
                  <a:t>:</a:t>
                </a:r>
              </a:p>
              <a:p>
                <a:pPr lvl="2"/>
                <a:r>
                  <a:rPr lang="en-US" sz="1400" dirty="0"/>
                  <a:t>Community j: x</a:t>
                </a:r>
                <a:r>
                  <a:rPr lang="en-US" sz="1400" baseline="-25000" dirty="0"/>
                  <a:t>1</a:t>
                </a:r>
                <a:r>
                  <a:rPr lang="en-US" sz="1400" baseline="30000" dirty="0"/>
                  <a:t>(j)</a:t>
                </a:r>
                <a:r>
                  <a:rPr lang="en-US" sz="1400" dirty="0"/>
                  <a:t> , x</a:t>
                </a:r>
                <a:r>
                  <a:rPr lang="en-US" sz="1400" baseline="-25000" dirty="0"/>
                  <a:t>2</a:t>
                </a:r>
                <a:r>
                  <a:rPr lang="en-US" sz="1400" baseline="30000" dirty="0"/>
                  <a:t>(j) </a:t>
                </a:r>
                <a:r>
                  <a:rPr lang="en-US" sz="1400" dirty="0"/>
                  <a:t>, ..., </a:t>
                </a:r>
                <a:r>
                  <a:rPr lang="en-US" sz="1400" dirty="0" err="1"/>
                  <a:t>x</a:t>
                </a:r>
                <a:r>
                  <a:rPr lang="en-US" sz="1400" baseline="-25000" dirty="0" err="1"/>
                  <a:t>C</a:t>
                </a:r>
                <a:r>
                  <a:rPr lang="en-US" sz="1400" baseline="30000" dirty="0"/>
                  <a:t>(j) </a:t>
                </a:r>
                <a:endParaRPr lang="en-US" sz="1400" dirty="0"/>
              </a:p>
              <a:p>
                <a:pPr lvl="2"/>
                <a:r>
                  <a:rPr lang="en-US" sz="1400" dirty="0"/>
                  <a:t>Community k: x</a:t>
                </a:r>
                <a:r>
                  <a:rPr lang="en-US" sz="1400" baseline="-25000" dirty="0"/>
                  <a:t>1</a:t>
                </a:r>
                <a:r>
                  <a:rPr lang="en-US" sz="1400" baseline="30000" dirty="0"/>
                  <a:t>(k) </a:t>
                </a:r>
                <a:r>
                  <a:rPr lang="en-US" sz="1400" dirty="0"/>
                  <a:t>, x</a:t>
                </a:r>
                <a:r>
                  <a:rPr lang="en-US" sz="1400" baseline="-25000" dirty="0"/>
                  <a:t>2</a:t>
                </a:r>
                <a:r>
                  <a:rPr lang="en-US" sz="1400" baseline="30000" dirty="0"/>
                  <a:t>(k) </a:t>
                </a:r>
                <a:r>
                  <a:rPr lang="en-US" sz="1400" dirty="0"/>
                  <a:t>, ..., </a:t>
                </a:r>
                <a:r>
                  <a:rPr lang="en-US" sz="1400" dirty="0" err="1"/>
                  <a:t>x</a:t>
                </a:r>
                <a:r>
                  <a:rPr lang="en-US" sz="1400" baseline="-25000" dirty="0" err="1"/>
                  <a:t>C</a:t>
                </a:r>
                <a:r>
                  <a:rPr lang="en-US" sz="1400" baseline="30000" dirty="0"/>
                  <a:t>(k)</a:t>
                </a:r>
              </a:p>
              <a:p>
                <a:pPr lvl="2"/>
                <a:endParaRPr lang="en-US" sz="1400" baseline="30000" dirty="0"/>
              </a:p>
              <a:p>
                <a:pPr lvl="2"/>
                <a:endParaRPr lang="en-US" sz="1400" baseline="30000" dirty="0"/>
              </a:p>
              <a:p>
                <a:r>
                  <a:rPr lang="en-US" sz="1800" b="1" dirty="0">
                    <a:solidFill>
                      <a:schemeClr val="tx2"/>
                    </a:solidFill>
                  </a:rPr>
                  <a:t>Euclidean</a:t>
                </a:r>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fr-FR" sz="1800" b="0" i="1" smtClean="0">
                            <a:latin typeface="Cambria Math" panose="02040503050406030204" pitchFamily="18" charset="0"/>
                          </a:rPr>
                          <m:t>𝐷</m:t>
                        </m:r>
                      </m:e>
                      <m:sub>
                        <m:r>
                          <a:rPr lang="fr-FR" sz="1800" b="0" i="1" smtClean="0">
                            <a:latin typeface="Cambria Math" panose="02040503050406030204" pitchFamily="18" charset="0"/>
                          </a:rPr>
                          <m:t>𝐸</m:t>
                        </m:r>
                      </m:sub>
                    </m:sSub>
                    <m:r>
                      <a:rPr lang="fr-FR" sz="1800" b="0" i="1" smtClean="0">
                        <a:latin typeface="Cambria Math" panose="02040503050406030204" pitchFamily="18" charset="0"/>
                      </a:rPr>
                      <m:t>(</m:t>
                    </m:r>
                    <m:r>
                      <a:rPr lang="fr-FR" sz="1800" b="0" i="1" smtClean="0">
                        <a:latin typeface="Cambria Math" panose="02040503050406030204" pitchFamily="18" charset="0"/>
                      </a:rPr>
                      <m:t>𝑗</m:t>
                    </m:r>
                    <m:r>
                      <a:rPr lang="fr-FR" sz="1800" b="0" i="1" smtClean="0">
                        <a:latin typeface="Cambria Math" panose="02040503050406030204" pitchFamily="18" charset="0"/>
                      </a:rPr>
                      <m:t>, </m:t>
                    </m:r>
                    <m:r>
                      <a:rPr lang="fr-FR" sz="1800" b="0" i="1" smtClean="0">
                        <a:latin typeface="Cambria Math" panose="02040503050406030204" pitchFamily="18" charset="0"/>
                      </a:rPr>
                      <m:t>𝑘</m:t>
                    </m:r>
                    <m:r>
                      <a:rPr lang="fr-FR" sz="1800" b="0" i="1" smtClean="0">
                        <a:latin typeface="Cambria Math" panose="02040503050406030204" pitchFamily="18" charset="0"/>
                      </a:rPr>
                      <m:t>)=</m:t>
                    </m:r>
                    <m:rad>
                      <m:radPr>
                        <m:degHide m:val="on"/>
                        <m:ctrlPr>
                          <a:rPr lang="fr-FR" sz="1800" b="0" i="1" smtClean="0">
                            <a:latin typeface="Cambria Math" panose="02040503050406030204" pitchFamily="18" charset="0"/>
                          </a:rPr>
                        </m:ctrlPr>
                      </m:radPr>
                      <m:deg/>
                      <m:e>
                        <m:nary>
                          <m:naryPr>
                            <m:chr m:val="∑"/>
                            <m:ctrlPr>
                              <a:rPr lang="fr-FR" sz="1800" b="0" i="1" smtClean="0">
                                <a:latin typeface="Cambria Math" panose="02040503050406030204" pitchFamily="18" charset="0"/>
                              </a:rPr>
                            </m:ctrlPr>
                          </m:naryPr>
                          <m:sub>
                            <m:r>
                              <m:rPr>
                                <m:brk m:alnAt="23"/>
                              </m:rPr>
                              <a:rPr lang="fr-FR" sz="1800" b="0" i="1" smtClean="0">
                                <a:latin typeface="Cambria Math" panose="02040503050406030204" pitchFamily="18" charset="0"/>
                              </a:rPr>
                              <m:t>𝑖</m:t>
                            </m:r>
                            <m:r>
                              <a:rPr lang="fr-FR" sz="1800" b="0" i="1" smtClean="0">
                                <a:latin typeface="Cambria Math" panose="02040503050406030204" pitchFamily="18" charset="0"/>
                              </a:rPr>
                              <m:t>=1</m:t>
                            </m:r>
                          </m:sub>
                          <m:sup>
                            <m:r>
                              <a:rPr lang="fr-FR" sz="1800" b="0" i="1" smtClean="0">
                                <a:latin typeface="Cambria Math" panose="02040503050406030204" pitchFamily="18" charset="0"/>
                              </a:rPr>
                              <m:t>𝐶</m:t>
                            </m:r>
                          </m:sup>
                          <m:e>
                            <m:sSup>
                              <m:sSupPr>
                                <m:ctrlPr>
                                  <a:rPr lang="fr-FR" sz="1800" b="0" i="1" smtClean="0">
                                    <a:latin typeface="Cambria Math" panose="02040503050406030204" pitchFamily="18" charset="0"/>
                                  </a:rPr>
                                </m:ctrlPr>
                              </m:sSupPr>
                              <m:e>
                                <m:r>
                                  <a:rPr lang="fr-FR" sz="1800" b="0" i="1" smtClean="0">
                                    <a:latin typeface="Cambria Math" panose="02040503050406030204" pitchFamily="18" charset="0"/>
                                  </a:rPr>
                                  <m:t>(</m:t>
                                </m:r>
                                <m:sSubSup>
                                  <m:sSubSupPr>
                                    <m:ctrlPr>
                                      <a:rPr lang="fr-FR" sz="1800" b="0" i="1" smtClean="0">
                                        <a:latin typeface="Cambria Math" panose="02040503050406030204" pitchFamily="18" charset="0"/>
                                      </a:rPr>
                                    </m:ctrlPr>
                                  </m:sSubSupPr>
                                  <m:e>
                                    <m:r>
                                      <a:rPr lang="fr-FR" sz="1800" b="0" i="1" smtClean="0">
                                        <a:latin typeface="Cambria Math" panose="02040503050406030204" pitchFamily="18" charset="0"/>
                                      </a:rPr>
                                      <m:t>𝑥</m:t>
                                    </m:r>
                                  </m:e>
                                  <m:sub>
                                    <m:r>
                                      <a:rPr lang="fr-FR" sz="1800" b="0" i="1" smtClean="0">
                                        <a:latin typeface="Cambria Math" panose="02040503050406030204" pitchFamily="18" charset="0"/>
                                      </a:rPr>
                                      <m:t>𝑖𝑗</m:t>
                                    </m:r>
                                  </m:sub>
                                  <m:sup/>
                                </m:sSubSup>
                                <m:r>
                                  <a:rPr lang="fr-FR" sz="1800" b="0" i="1" smtClean="0">
                                    <a:latin typeface="Cambria Math" panose="02040503050406030204" pitchFamily="18" charset="0"/>
                                  </a:rPr>
                                  <m:t>−</m:t>
                                </m:r>
                                <m:sSubSup>
                                  <m:sSubSupPr>
                                    <m:ctrlPr>
                                      <a:rPr lang="fr-FR" sz="1800" b="0" i="1" smtClean="0">
                                        <a:latin typeface="Cambria Math" panose="02040503050406030204" pitchFamily="18" charset="0"/>
                                      </a:rPr>
                                    </m:ctrlPr>
                                  </m:sSubSupPr>
                                  <m:e>
                                    <m:r>
                                      <a:rPr lang="fr-FR" sz="1800" b="0" i="1" smtClean="0">
                                        <a:latin typeface="Cambria Math" panose="02040503050406030204" pitchFamily="18" charset="0"/>
                                      </a:rPr>
                                      <m:t>𝑥</m:t>
                                    </m:r>
                                  </m:e>
                                  <m:sub>
                                    <m:r>
                                      <a:rPr lang="fr-FR" sz="1800" b="0" i="1" smtClean="0">
                                        <a:latin typeface="Cambria Math" panose="02040503050406030204" pitchFamily="18" charset="0"/>
                                      </a:rPr>
                                      <m:t>𝑖𝑘</m:t>
                                    </m:r>
                                  </m:sub>
                                  <m:sup/>
                                </m:sSubSup>
                                <m:r>
                                  <a:rPr lang="fr-FR" sz="1800" b="0" i="1" smtClean="0">
                                    <a:latin typeface="Cambria Math" panose="02040503050406030204" pitchFamily="18" charset="0"/>
                                  </a:rPr>
                                  <m:t>)</m:t>
                                </m:r>
                              </m:e>
                              <m:sup>
                                <m:r>
                                  <a:rPr lang="fr-FR" sz="1800" b="0" i="1" smtClean="0">
                                    <a:latin typeface="Cambria Math" panose="02040503050406030204" pitchFamily="18" charset="0"/>
                                  </a:rPr>
                                  <m:t>2</m:t>
                                </m:r>
                              </m:sup>
                            </m:sSup>
                          </m:e>
                        </m:nary>
                      </m:e>
                    </m:rad>
                  </m:oMath>
                </a14:m>
                <a:r>
                  <a:rPr lang="en-US" sz="1800" dirty="0"/>
                  <a:t> and </a:t>
                </a:r>
              </a:p>
              <a:p>
                <a:endParaRPr lang="en-US" sz="1800" b="1" dirty="0">
                  <a:solidFill>
                    <a:schemeClr val="accent2"/>
                  </a:solidFill>
                </a:endParaRPr>
              </a:p>
            </p:txBody>
          </p:sp>
        </mc:Choice>
        <mc:Fallback xmlns="">
          <p:sp>
            <p:nvSpPr>
              <p:cNvPr id="3" name="Content Placeholder 2">
                <a:extLst>
                  <a:ext uri="{FF2B5EF4-FFF2-40B4-BE49-F238E27FC236}">
                    <a16:creationId xmlns:a16="http://schemas.microsoft.com/office/drawing/2014/main" id="{A05EDA2D-A68D-033A-2417-DED272F497DD}"/>
                  </a:ext>
                </a:extLst>
              </p:cNvPr>
              <p:cNvSpPr>
                <a:spLocks noGrp="1" noRot="1" noChangeAspect="1" noMove="1" noResize="1" noEditPoints="1" noAdjustHandles="1" noChangeArrowheads="1" noChangeShapeType="1" noTextEdit="1"/>
              </p:cNvSpPr>
              <p:nvPr>
                <p:ph idx="1"/>
              </p:nvPr>
            </p:nvSpPr>
            <p:spPr>
              <a:xfrm>
                <a:off x="838200" y="1269402"/>
                <a:ext cx="6746296" cy="4907561"/>
              </a:xfrm>
              <a:blipFill>
                <a:blip r:embed="rId2"/>
                <a:stretch>
                  <a:fillRect l="-1128" t="-1546"/>
                </a:stretch>
              </a:blipFill>
            </p:spPr>
            <p:txBody>
              <a:bodyPr/>
              <a:lstStyle/>
              <a:p>
                <a:r>
                  <a:rPr lang="en-CH">
                    <a:noFill/>
                  </a:rPr>
                  <a:t> </a:t>
                </a:r>
              </a:p>
            </p:txBody>
          </p:sp>
        </mc:Fallback>
      </mc:AlternateContent>
      <p:graphicFrame>
        <p:nvGraphicFramePr>
          <p:cNvPr id="19" name="Table 4">
            <a:extLst>
              <a:ext uri="{FF2B5EF4-FFF2-40B4-BE49-F238E27FC236}">
                <a16:creationId xmlns:a16="http://schemas.microsoft.com/office/drawing/2014/main" id="{E84D8C29-7FB5-9F49-FED5-6F95160A9015}"/>
              </a:ext>
            </a:extLst>
          </p:cNvPr>
          <p:cNvGraphicFramePr>
            <a:graphicFrameLocks noGrp="1"/>
          </p:cNvGraphicFramePr>
          <p:nvPr>
            <p:extLst>
              <p:ext uri="{D42A27DB-BD31-4B8C-83A1-F6EECF244321}">
                <p14:modId xmlns:p14="http://schemas.microsoft.com/office/powerpoint/2010/main" val="2828389523"/>
              </p:ext>
            </p:extLst>
          </p:nvPr>
        </p:nvGraphicFramePr>
        <p:xfrm>
          <a:off x="8809576" y="3573628"/>
          <a:ext cx="2582472" cy="2807241"/>
        </p:xfrm>
        <a:graphic>
          <a:graphicData uri="http://schemas.openxmlformats.org/drawingml/2006/table">
            <a:tbl>
              <a:tblPr firstRow="1" bandRow="1">
                <a:tableStyleId>{5940675A-B579-460E-94D1-54222C63F5DA}</a:tableStyleId>
              </a:tblPr>
              <a:tblGrid>
                <a:gridCol w="860824">
                  <a:extLst>
                    <a:ext uri="{9D8B030D-6E8A-4147-A177-3AD203B41FA5}">
                      <a16:colId xmlns:a16="http://schemas.microsoft.com/office/drawing/2014/main" val="1005006508"/>
                    </a:ext>
                  </a:extLst>
                </a:gridCol>
                <a:gridCol w="860824">
                  <a:extLst>
                    <a:ext uri="{9D8B030D-6E8A-4147-A177-3AD203B41FA5}">
                      <a16:colId xmlns:a16="http://schemas.microsoft.com/office/drawing/2014/main" val="1079401809"/>
                    </a:ext>
                  </a:extLst>
                </a:gridCol>
                <a:gridCol w="860824">
                  <a:extLst>
                    <a:ext uri="{9D8B030D-6E8A-4147-A177-3AD203B41FA5}">
                      <a16:colId xmlns:a16="http://schemas.microsoft.com/office/drawing/2014/main" val="337967351"/>
                    </a:ext>
                  </a:extLst>
                </a:gridCol>
              </a:tblGrid>
              <a:tr h="935747">
                <a:tc>
                  <a:txBody>
                    <a:bodyPr/>
                    <a:lstStyle/>
                    <a:p>
                      <a:pPr algn="ctr"/>
                      <a:r>
                        <a:rPr lang="en-CH" dirty="0">
                          <a:latin typeface="Helvetica" pitchFamily="2" charset="0"/>
                        </a:rPr>
                        <a:t>0</a:t>
                      </a:r>
                    </a:p>
                  </a:txBody>
                  <a:tcPr anchor="ctr"/>
                </a:tc>
                <a:tc>
                  <a:txBody>
                    <a:bodyPr/>
                    <a:lstStyle/>
                    <a:p>
                      <a:pPr algn="ctr"/>
                      <a:endParaRPr lang="en-CH" baseline="-25000" dirty="0">
                        <a:latin typeface="Helvetica" pitchFamily="2" charset="0"/>
                      </a:endParaRPr>
                    </a:p>
                  </a:txBody>
                  <a:tcPr anchor="ctr"/>
                </a:tc>
                <a:tc>
                  <a:txBody>
                    <a:bodyPr/>
                    <a:lstStyle/>
                    <a:p>
                      <a:pPr algn="ctr"/>
                      <a:endParaRPr lang="en-CH" baseline="-25000" dirty="0">
                        <a:latin typeface="Helvetica" pitchFamily="2" charset="0"/>
                      </a:endParaRPr>
                    </a:p>
                  </a:txBody>
                  <a:tcPr anchor="ctr"/>
                </a:tc>
                <a:extLst>
                  <a:ext uri="{0D108BD9-81ED-4DB2-BD59-A6C34878D82A}">
                    <a16:rowId xmlns:a16="http://schemas.microsoft.com/office/drawing/2014/main" val="2218474996"/>
                  </a:ext>
                </a:extLst>
              </a:tr>
              <a:tr h="935747">
                <a:tc>
                  <a:txBody>
                    <a:bodyPr/>
                    <a:lstStyle/>
                    <a:p>
                      <a:pPr algn="ctr"/>
                      <a:r>
                        <a:rPr lang="en-CH" baseline="0" dirty="0">
                          <a:latin typeface="Helvetica" pitchFamily="2" charset="0"/>
                        </a:rPr>
                        <a:t>122.5</a:t>
                      </a:r>
                    </a:p>
                  </a:txBody>
                  <a:tcPr anchor="ctr"/>
                </a:tc>
                <a:tc>
                  <a:txBody>
                    <a:bodyPr/>
                    <a:lstStyle/>
                    <a:p>
                      <a:pPr algn="ctr"/>
                      <a:r>
                        <a:rPr lang="en-CH" dirty="0">
                          <a:latin typeface="Helvetica" pitchFamily="2" charset="0"/>
                        </a:rPr>
                        <a:t>0</a:t>
                      </a:r>
                    </a:p>
                  </a:txBody>
                  <a:tcPr anchor="ctr"/>
                </a:tc>
                <a:tc>
                  <a:txBody>
                    <a:bodyPr/>
                    <a:lstStyle/>
                    <a:p>
                      <a:pPr algn="ctr"/>
                      <a:endParaRPr lang="en-CH" baseline="-25000" dirty="0">
                        <a:latin typeface="Helvetica" pitchFamily="2" charset="0"/>
                      </a:endParaRPr>
                    </a:p>
                  </a:txBody>
                  <a:tcPr anchor="ctr"/>
                </a:tc>
                <a:extLst>
                  <a:ext uri="{0D108BD9-81ED-4DB2-BD59-A6C34878D82A}">
                    <a16:rowId xmlns:a16="http://schemas.microsoft.com/office/drawing/2014/main" val="1152887508"/>
                  </a:ext>
                </a:extLst>
              </a:tr>
              <a:tr h="935747">
                <a:tc>
                  <a:txBody>
                    <a:bodyPr/>
                    <a:lstStyle/>
                    <a:p>
                      <a:pPr algn="ctr"/>
                      <a:r>
                        <a:rPr lang="en-CH" dirty="0">
                          <a:latin typeface="Helvetica" pitchFamily="2" charset="0"/>
                        </a:rPr>
                        <a:t>146.7</a:t>
                      </a:r>
                      <a:endParaRPr lang="en-CH" baseline="-25000" dirty="0">
                        <a:latin typeface="Helvetica" pitchFamily="2" charset="0"/>
                      </a:endParaRPr>
                    </a:p>
                  </a:txBody>
                  <a:tcPr anchor="ctr"/>
                </a:tc>
                <a:tc>
                  <a:txBody>
                    <a:bodyPr/>
                    <a:lstStyle/>
                    <a:p>
                      <a:pPr algn="ctr"/>
                      <a:r>
                        <a:rPr lang="en-CH" dirty="0">
                          <a:latin typeface="Helvetica" pitchFamily="2" charset="0"/>
                        </a:rPr>
                        <a:t>201.3</a:t>
                      </a:r>
                      <a:endParaRPr lang="en-CH" baseline="-25000" dirty="0">
                        <a:latin typeface="Helvetica" pitchFamily="2" charset="0"/>
                      </a:endParaRPr>
                    </a:p>
                  </a:txBody>
                  <a:tcPr anchor="ctr"/>
                </a:tc>
                <a:tc>
                  <a:txBody>
                    <a:bodyPr/>
                    <a:lstStyle/>
                    <a:p>
                      <a:pPr algn="ctr"/>
                      <a:r>
                        <a:rPr lang="en-CH" dirty="0">
                          <a:latin typeface="Helvetica" pitchFamily="2" charset="0"/>
                        </a:rPr>
                        <a:t>0</a:t>
                      </a:r>
                    </a:p>
                  </a:txBody>
                  <a:tcPr anchor="ctr"/>
                </a:tc>
                <a:extLst>
                  <a:ext uri="{0D108BD9-81ED-4DB2-BD59-A6C34878D82A}">
                    <a16:rowId xmlns:a16="http://schemas.microsoft.com/office/drawing/2014/main" val="3106792869"/>
                  </a:ext>
                </a:extLst>
              </a:tr>
            </a:tbl>
          </a:graphicData>
        </a:graphic>
      </p:graphicFrame>
      <p:grpSp>
        <p:nvGrpSpPr>
          <p:cNvPr id="23" name="Group 22">
            <a:extLst>
              <a:ext uri="{FF2B5EF4-FFF2-40B4-BE49-F238E27FC236}">
                <a16:creationId xmlns:a16="http://schemas.microsoft.com/office/drawing/2014/main" id="{1F0750BE-F856-EB3C-99E3-AB5F4429AC04}"/>
              </a:ext>
            </a:extLst>
          </p:cNvPr>
          <p:cNvGrpSpPr/>
          <p:nvPr/>
        </p:nvGrpSpPr>
        <p:grpSpPr>
          <a:xfrm>
            <a:off x="7528175" y="2312714"/>
            <a:ext cx="3798933" cy="3864249"/>
            <a:chOff x="8087735" y="2312714"/>
            <a:chExt cx="3798933" cy="3864249"/>
          </a:xfrm>
        </p:grpSpPr>
        <p:pic>
          <p:nvPicPr>
            <p:cNvPr id="16" name="Content Placeholder 12" descr="A black silhouette of a giraffe&#10;&#10;Description automatically generated with medium confidence">
              <a:extLst>
                <a:ext uri="{FF2B5EF4-FFF2-40B4-BE49-F238E27FC236}">
                  <a16:creationId xmlns:a16="http://schemas.microsoft.com/office/drawing/2014/main" id="{B55F029E-6A0D-F25C-EEB1-9BAE7108DCDD}"/>
                </a:ext>
              </a:extLst>
            </p:cNvPr>
            <p:cNvPicPr>
              <a:picLocks noChangeAspect="1"/>
            </p:cNvPicPr>
            <p:nvPr/>
          </p:nvPicPr>
          <p:blipFill>
            <a:blip r:embed="rId3"/>
            <a:stretch>
              <a:fillRect/>
            </a:stretch>
          </p:blipFill>
          <p:spPr>
            <a:xfrm>
              <a:off x="8087735" y="4741889"/>
              <a:ext cx="890833" cy="820218"/>
            </a:xfrm>
            <a:prstGeom prst="rect">
              <a:avLst/>
            </a:prstGeom>
          </p:spPr>
        </p:pic>
        <p:pic>
          <p:nvPicPr>
            <p:cNvPr id="17" name="Picture 16" descr="A silhouette of a person&#10;&#10;Description automatically generated with medium confidence">
              <a:extLst>
                <a:ext uri="{FF2B5EF4-FFF2-40B4-BE49-F238E27FC236}">
                  <a16:creationId xmlns:a16="http://schemas.microsoft.com/office/drawing/2014/main" id="{D61C2B0C-D2C1-3982-439D-A4E47B58B024}"/>
                </a:ext>
              </a:extLst>
            </p:cNvPr>
            <p:cNvPicPr>
              <a:picLocks noChangeAspect="1"/>
            </p:cNvPicPr>
            <p:nvPr/>
          </p:nvPicPr>
          <p:blipFill>
            <a:blip r:embed="rId4"/>
            <a:stretch>
              <a:fillRect/>
            </a:stretch>
          </p:blipFill>
          <p:spPr>
            <a:xfrm>
              <a:off x="8144056" y="3573629"/>
              <a:ext cx="778189" cy="1139490"/>
            </a:xfrm>
            <a:prstGeom prst="rect">
              <a:avLst/>
            </a:prstGeom>
          </p:spPr>
        </p:pic>
        <p:pic>
          <p:nvPicPr>
            <p:cNvPr id="18" name="Picture 17" descr="Icon&#10;&#10;Description automatically generated">
              <a:extLst>
                <a:ext uri="{FF2B5EF4-FFF2-40B4-BE49-F238E27FC236}">
                  <a16:creationId xmlns:a16="http://schemas.microsoft.com/office/drawing/2014/main" id="{B5473CBF-603B-C342-83FF-DC32CB3B0B5C}"/>
                </a:ext>
              </a:extLst>
            </p:cNvPr>
            <p:cNvPicPr>
              <a:picLocks noChangeAspect="1"/>
            </p:cNvPicPr>
            <p:nvPr/>
          </p:nvPicPr>
          <p:blipFill>
            <a:blip r:embed="rId5"/>
            <a:stretch>
              <a:fillRect/>
            </a:stretch>
          </p:blipFill>
          <p:spPr>
            <a:xfrm>
              <a:off x="8087735" y="5590877"/>
              <a:ext cx="788792" cy="586086"/>
            </a:xfrm>
            <a:prstGeom prst="rect">
              <a:avLst/>
            </a:prstGeom>
          </p:spPr>
        </p:pic>
        <p:pic>
          <p:nvPicPr>
            <p:cNvPr id="20" name="Picture 19" descr="A silhouette of a person&#10;&#10;Description automatically generated with medium confidence">
              <a:extLst>
                <a:ext uri="{FF2B5EF4-FFF2-40B4-BE49-F238E27FC236}">
                  <a16:creationId xmlns:a16="http://schemas.microsoft.com/office/drawing/2014/main" id="{23BB6029-3CDF-8C59-8ACA-EB1B3C02AA43}"/>
                </a:ext>
              </a:extLst>
            </p:cNvPr>
            <p:cNvPicPr>
              <a:picLocks noChangeAspect="1"/>
            </p:cNvPicPr>
            <p:nvPr/>
          </p:nvPicPr>
          <p:blipFill>
            <a:blip r:embed="rId4"/>
            <a:stretch>
              <a:fillRect/>
            </a:stretch>
          </p:blipFill>
          <p:spPr>
            <a:xfrm>
              <a:off x="9369136" y="2312714"/>
              <a:ext cx="778189" cy="1139490"/>
            </a:xfrm>
            <a:prstGeom prst="rect">
              <a:avLst/>
            </a:prstGeom>
          </p:spPr>
        </p:pic>
        <p:pic>
          <p:nvPicPr>
            <p:cNvPr id="21" name="Content Placeholder 12" descr="A black silhouette of a giraffe&#10;&#10;Description automatically generated with medium confidence">
              <a:extLst>
                <a:ext uri="{FF2B5EF4-FFF2-40B4-BE49-F238E27FC236}">
                  <a16:creationId xmlns:a16="http://schemas.microsoft.com/office/drawing/2014/main" id="{135510F1-36AB-29AA-ECE6-52C54A8CE55E}"/>
                </a:ext>
              </a:extLst>
            </p:cNvPr>
            <p:cNvPicPr>
              <a:picLocks noChangeAspect="1"/>
            </p:cNvPicPr>
            <p:nvPr/>
          </p:nvPicPr>
          <p:blipFill>
            <a:blip r:embed="rId3"/>
            <a:stretch>
              <a:fillRect/>
            </a:stretch>
          </p:blipFill>
          <p:spPr>
            <a:xfrm>
              <a:off x="10251515" y="2549016"/>
              <a:ext cx="890833" cy="820218"/>
            </a:xfrm>
            <a:prstGeom prst="rect">
              <a:avLst/>
            </a:prstGeom>
          </p:spPr>
        </p:pic>
        <p:pic>
          <p:nvPicPr>
            <p:cNvPr id="22" name="Picture 21" descr="Icon&#10;&#10;Description automatically generated">
              <a:extLst>
                <a:ext uri="{FF2B5EF4-FFF2-40B4-BE49-F238E27FC236}">
                  <a16:creationId xmlns:a16="http://schemas.microsoft.com/office/drawing/2014/main" id="{F942438C-245A-DB82-340B-458A2778FB25}"/>
                </a:ext>
              </a:extLst>
            </p:cNvPr>
            <p:cNvPicPr>
              <a:picLocks noChangeAspect="1"/>
            </p:cNvPicPr>
            <p:nvPr/>
          </p:nvPicPr>
          <p:blipFill>
            <a:blip r:embed="rId5"/>
            <a:stretch>
              <a:fillRect/>
            </a:stretch>
          </p:blipFill>
          <p:spPr>
            <a:xfrm>
              <a:off x="11097876" y="2783148"/>
              <a:ext cx="788792" cy="586086"/>
            </a:xfrm>
            <a:prstGeom prst="rect">
              <a:avLst/>
            </a:prstGeom>
          </p:spPr>
        </p:pic>
      </p:grpSp>
      <p:sp>
        <p:nvSpPr>
          <p:cNvPr id="4" name="TextBox 3">
            <a:extLst>
              <a:ext uri="{FF2B5EF4-FFF2-40B4-BE49-F238E27FC236}">
                <a16:creationId xmlns:a16="http://schemas.microsoft.com/office/drawing/2014/main" id="{DB86987E-EF1C-4594-C751-19F3AC60C4B7}"/>
              </a:ext>
            </a:extLst>
          </p:cNvPr>
          <p:cNvSpPr txBox="1"/>
          <p:nvPr/>
        </p:nvSpPr>
        <p:spPr>
          <a:xfrm>
            <a:off x="7030013" y="1237060"/>
            <a:ext cx="5115503" cy="369332"/>
          </a:xfrm>
          <a:prstGeom prst="rect">
            <a:avLst/>
          </a:prstGeom>
          <a:noFill/>
        </p:spPr>
        <p:txBody>
          <a:bodyPr wrap="none" rtlCol="0">
            <a:spAutoFit/>
          </a:bodyPr>
          <a:lstStyle/>
          <a:p>
            <a:r>
              <a:rPr lang="en-CH" sz="1800" b="1" i="1" dirty="0">
                <a:latin typeface="Arial" panose="020B0604020202020204" pitchFamily="34" charset="0"/>
                <a:cs typeface="Arial" panose="020B0604020202020204" pitchFamily="34" charset="0"/>
              </a:rPr>
              <a:t>NB: two observations = one </a:t>
            </a:r>
            <a:r>
              <a:rPr lang="en-US" b="1" i="1" dirty="0">
                <a:latin typeface="Arial" panose="020B0604020202020204" pitchFamily="34" charset="0"/>
                <a:cs typeface="Arial" panose="020B0604020202020204" pitchFamily="34" charset="0"/>
              </a:rPr>
              <a:t>𝛃</a:t>
            </a:r>
            <a:r>
              <a:rPr lang="en-US" sz="1800" b="1" i="1" dirty="0">
                <a:latin typeface="Arial" panose="020B0604020202020204" pitchFamily="34" charset="0"/>
                <a:cs typeface="Arial" panose="020B0604020202020204" pitchFamily="34" charset="0"/>
              </a:rPr>
              <a:t>-diversity value</a:t>
            </a:r>
            <a:endParaRPr lang="en-CH"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6006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a:xfrm>
                <a:off x="838200" y="1269402"/>
                <a:ext cx="6746296" cy="4907561"/>
              </a:xfrm>
            </p:spPr>
            <p:txBody>
              <a:bodyPr>
                <a:normAutofit/>
              </a:bodyPr>
              <a:lstStyle/>
              <a:p>
                <a:pPr marL="457200" indent="-457200">
                  <a:buFont typeface="+mj-lt"/>
                  <a:buAutoNum type="arabicPeriod" startAt="3"/>
                </a:pPr>
                <a:r>
                  <a:rPr lang="en-CH" dirty="0"/>
                  <a:t>𝛃-diversity analysis</a:t>
                </a:r>
              </a:p>
              <a:p>
                <a:pPr marL="457200" indent="-457200">
                  <a:buFont typeface="+mj-lt"/>
                  <a:buAutoNum type="arabicPeriod" startAt="3"/>
                </a:pPr>
                <a:endParaRPr lang="en-CH" dirty="0"/>
              </a:p>
              <a:p>
                <a:r>
                  <a:rPr lang="el-GR" sz="1800" dirty="0"/>
                  <a:t>β</a:t>
                </a:r>
                <a:r>
                  <a:rPr lang="fr-FR" sz="1800" dirty="0"/>
                  <a:t>-</a:t>
                </a:r>
                <a:r>
                  <a:rPr lang="fr-FR" sz="1800" dirty="0" err="1"/>
                  <a:t>diversity</a:t>
                </a:r>
                <a:endParaRPr lang="fr-FR" sz="1800" dirty="0"/>
              </a:p>
              <a:p>
                <a:pPr lvl="1"/>
                <a:r>
                  <a:rPr lang="fr-FR" sz="1600" dirty="0" err="1"/>
                  <a:t>Measures</a:t>
                </a:r>
                <a:r>
                  <a:rPr lang="fr-FR" sz="1600" dirty="0"/>
                  <a:t> the </a:t>
                </a:r>
                <a:r>
                  <a:rPr lang="fr-FR" sz="1600" dirty="0" err="1"/>
                  <a:t>diversity</a:t>
                </a:r>
                <a:r>
                  <a:rPr lang="fr-FR" sz="1600" dirty="0"/>
                  <a:t> of a group of </a:t>
                </a:r>
                <a:r>
                  <a:rPr lang="fr-FR" sz="1600" dirty="0" err="1"/>
                  <a:t>samples</a:t>
                </a:r>
                <a:endParaRPr lang="fr-FR" sz="1600" dirty="0"/>
              </a:p>
              <a:p>
                <a:pPr lvl="1"/>
                <a:r>
                  <a:rPr lang="fr-FR" sz="1600" dirty="0"/>
                  <a:t>Distances </a:t>
                </a:r>
                <a:r>
                  <a:rPr lang="fr-FR" sz="1600" dirty="0" err="1"/>
                  <a:t>between</a:t>
                </a:r>
                <a:r>
                  <a:rPr lang="fr-FR" sz="1600" dirty="0"/>
                  <a:t> </a:t>
                </a:r>
                <a:r>
                  <a:rPr lang="fr-FR" sz="1600" dirty="0" err="1"/>
                  <a:t>compositional</a:t>
                </a:r>
                <a:r>
                  <a:rPr lang="fr-FR" sz="1600" dirty="0"/>
                  <a:t> </a:t>
                </a:r>
                <a:r>
                  <a:rPr lang="fr-FR" sz="1600" dirty="0" err="1"/>
                  <a:t>vectors</a:t>
                </a:r>
                <a:r>
                  <a:rPr lang="fr-FR" sz="1600" dirty="0"/>
                  <a:t>:</a:t>
                </a:r>
              </a:p>
              <a:p>
                <a:pPr lvl="2"/>
                <a:r>
                  <a:rPr lang="en-US" sz="1400" dirty="0"/>
                  <a:t>Community j: x</a:t>
                </a:r>
                <a:r>
                  <a:rPr lang="en-US" sz="1400" baseline="-25000" dirty="0"/>
                  <a:t>1</a:t>
                </a:r>
                <a:r>
                  <a:rPr lang="en-US" sz="1400" baseline="30000" dirty="0"/>
                  <a:t>(j)</a:t>
                </a:r>
                <a:r>
                  <a:rPr lang="en-US" sz="1400" dirty="0"/>
                  <a:t> , x</a:t>
                </a:r>
                <a:r>
                  <a:rPr lang="en-US" sz="1400" baseline="-25000" dirty="0"/>
                  <a:t>2</a:t>
                </a:r>
                <a:r>
                  <a:rPr lang="en-US" sz="1400" baseline="30000" dirty="0"/>
                  <a:t>(j) </a:t>
                </a:r>
                <a:r>
                  <a:rPr lang="en-US" sz="1400" dirty="0"/>
                  <a:t>, ..., </a:t>
                </a:r>
                <a:r>
                  <a:rPr lang="en-US" sz="1400" dirty="0" err="1"/>
                  <a:t>x</a:t>
                </a:r>
                <a:r>
                  <a:rPr lang="en-US" sz="1400" baseline="-25000" dirty="0" err="1"/>
                  <a:t>C</a:t>
                </a:r>
                <a:r>
                  <a:rPr lang="en-US" sz="1400" baseline="30000" dirty="0"/>
                  <a:t>(j) </a:t>
                </a:r>
                <a:endParaRPr lang="en-US" sz="1400" dirty="0"/>
              </a:p>
              <a:p>
                <a:pPr lvl="2"/>
                <a:r>
                  <a:rPr lang="en-US" sz="1400" dirty="0"/>
                  <a:t>Community k: x</a:t>
                </a:r>
                <a:r>
                  <a:rPr lang="en-US" sz="1400" baseline="-25000" dirty="0"/>
                  <a:t>1</a:t>
                </a:r>
                <a:r>
                  <a:rPr lang="en-US" sz="1400" baseline="30000" dirty="0"/>
                  <a:t>(k) </a:t>
                </a:r>
                <a:r>
                  <a:rPr lang="en-US" sz="1400" dirty="0"/>
                  <a:t>, x</a:t>
                </a:r>
                <a:r>
                  <a:rPr lang="en-US" sz="1400" baseline="-25000" dirty="0"/>
                  <a:t>2</a:t>
                </a:r>
                <a:r>
                  <a:rPr lang="en-US" sz="1400" baseline="30000" dirty="0"/>
                  <a:t>(k) </a:t>
                </a:r>
                <a:r>
                  <a:rPr lang="en-US" sz="1400" dirty="0"/>
                  <a:t>, ..., </a:t>
                </a:r>
                <a:r>
                  <a:rPr lang="en-US" sz="1400" dirty="0" err="1"/>
                  <a:t>x</a:t>
                </a:r>
                <a:r>
                  <a:rPr lang="en-US" sz="1400" baseline="-25000" dirty="0" err="1"/>
                  <a:t>C</a:t>
                </a:r>
                <a:r>
                  <a:rPr lang="en-US" sz="1400" baseline="30000" dirty="0"/>
                  <a:t>(k)</a:t>
                </a:r>
              </a:p>
              <a:p>
                <a:pPr marL="0" indent="0">
                  <a:buNone/>
                </a:pPr>
                <a:endParaRPr lang="en-US" sz="1800" b="1" dirty="0">
                  <a:solidFill>
                    <a:schemeClr val="accent2"/>
                  </a:solidFill>
                </a:endParaRPr>
              </a:p>
              <a:p>
                <a:r>
                  <a:rPr lang="en-US" sz="1800" b="1" dirty="0">
                    <a:solidFill>
                      <a:schemeClr val="accent2"/>
                    </a:solidFill>
                  </a:rPr>
                  <a:t>Bray-Curtis</a:t>
                </a:r>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fr-FR" sz="1800" b="0" i="1" smtClean="0">
                            <a:latin typeface="Cambria Math" panose="02040503050406030204" pitchFamily="18" charset="0"/>
                          </a:rPr>
                          <m:t>𝐷</m:t>
                        </m:r>
                      </m:e>
                      <m:sub>
                        <m:r>
                          <a:rPr lang="fr-FR" sz="1800" b="0" i="1" smtClean="0">
                            <a:latin typeface="Cambria Math" panose="02040503050406030204" pitchFamily="18" charset="0"/>
                          </a:rPr>
                          <m:t>𝐵𝐶</m:t>
                        </m:r>
                      </m:sub>
                    </m:sSub>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𝑗</m:t>
                        </m:r>
                        <m:r>
                          <a:rPr lang="fr-FR" sz="1800" b="0" i="1" smtClean="0">
                            <a:latin typeface="Cambria Math" panose="02040503050406030204" pitchFamily="18" charset="0"/>
                          </a:rPr>
                          <m:t>,</m:t>
                        </m:r>
                        <m:r>
                          <a:rPr lang="fr-FR" sz="1800" b="0" i="1" smtClean="0">
                            <a:latin typeface="Cambria Math" panose="02040503050406030204" pitchFamily="18" charset="0"/>
                          </a:rPr>
                          <m:t>𝑘</m:t>
                        </m:r>
                      </m:e>
                    </m:d>
                    <m:r>
                      <a:rPr lang="fr-FR" sz="1800" b="0" i="1" smtClean="0">
                        <a:latin typeface="Cambria Math" panose="02040503050406030204" pitchFamily="18" charset="0"/>
                      </a:rPr>
                      <m:t>=1−</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2 </m:t>
                        </m:r>
                        <m:r>
                          <a:rPr lang="fr-FR" sz="1800" b="0" i="1" smtClean="0">
                            <a:latin typeface="Cambria Math" panose="02040503050406030204" pitchFamily="18" charset="0"/>
                            <a:ea typeface="Cambria Math" panose="02040503050406030204" pitchFamily="18" charset="0"/>
                          </a:rPr>
                          <m:t>× </m:t>
                        </m:r>
                        <m:nary>
                          <m:naryPr>
                            <m:chr m:val="∑"/>
                            <m:ctrlPr>
                              <a:rPr lang="fr-FR" sz="1800" b="0" i="1" smtClean="0">
                                <a:latin typeface="Cambria Math" panose="02040503050406030204" pitchFamily="18" charset="0"/>
                              </a:rPr>
                            </m:ctrlPr>
                          </m:naryPr>
                          <m:sub>
                            <m:r>
                              <m:rPr>
                                <m:brk m:alnAt="23"/>
                              </m:rPr>
                              <a:rPr lang="fr-FR" sz="1800" b="0" i="1" smtClean="0">
                                <a:latin typeface="Cambria Math" panose="02040503050406030204" pitchFamily="18" charset="0"/>
                              </a:rPr>
                              <m:t>𝑖</m:t>
                            </m:r>
                            <m:r>
                              <a:rPr lang="fr-FR" sz="1800" b="0" i="1" smtClean="0">
                                <a:latin typeface="Cambria Math" panose="02040503050406030204" pitchFamily="18" charset="0"/>
                              </a:rPr>
                              <m:t>=1</m:t>
                            </m:r>
                          </m:sub>
                          <m:sup>
                            <m:r>
                              <a:rPr lang="fr-FR" sz="1800" b="0" i="1" smtClean="0">
                                <a:latin typeface="Cambria Math" panose="02040503050406030204" pitchFamily="18" charset="0"/>
                              </a:rPr>
                              <m:t>𝐶</m:t>
                            </m:r>
                          </m:sup>
                          <m:e>
                            <m:r>
                              <a:rPr lang="fr-FR" sz="1800" b="0" i="1" smtClean="0">
                                <a:latin typeface="Cambria Math" panose="02040503050406030204" pitchFamily="18" charset="0"/>
                              </a:rPr>
                              <m:t>𝑚𝑖𝑛</m:t>
                            </m:r>
                            <m:r>
                              <a:rPr lang="fr-FR" sz="1800" b="0" i="1" smtClean="0">
                                <a:latin typeface="Cambria Math" panose="02040503050406030204" pitchFamily="18" charset="0"/>
                              </a:rPr>
                              <m:t>(</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𝑥</m:t>
                                </m:r>
                              </m:e>
                              <m:sub>
                                <m:r>
                                  <a:rPr lang="fr-FR" sz="1800" b="0" i="1" smtClean="0">
                                    <a:latin typeface="Cambria Math" panose="02040503050406030204" pitchFamily="18" charset="0"/>
                                  </a:rPr>
                                  <m:t>𝑖𝑗</m:t>
                                </m:r>
                              </m:sub>
                            </m:sSub>
                            <m:r>
                              <a:rPr lang="fr-FR" sz="1800" b="0" i="1" smtClean="0">
                                <a:latin typeface="Cambria Math" panose="02040503050406030204" pitchFamily="18" charset="0"/>
                              </a:rPr>
                              <m:t>,</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𝑥</m:t>
                                </m:r>
                              </m:e>
                              <m:sub>
                                <m:r>
                                  <a:rPr lang="fr-FR" sz="1800" b="0" i="1" smtClean="0">
                                    <a:latin typeface="Cambria Math" panose="02040503050406030204" pitchFamily="18" charset="0"/>
                                  </a:rPr>
                                  <m:t>𝑖𝑘</m:t>
                                </m:r>
                              </m:sub>
                            </m:sSub>
                            <m:r>
                              <a:rPr lang="fr-FR" sz="1800" b="0" i="1" smtClean="0">
                                <a:latin typeface="Cambria Math" panose="02040503050406030204" pitchFamily="18" charset="0"/>
                              </a:rPr>
                              <m:t>)</m:t>
                            </m:r>
                          </m:e>
                        </m:nary>
                      </m:num>
                      <m:den>
                        <m:nary>
                          <m:naryPr>
                            <m:chr m:val="∑"/>
                            <m:ctrlPr>
                              <a:rPr lang="fr-FR" sz="1800" b="0" i="1" smtClean="0">
                                <a:latin typeface="Cambria Math" panose="02040503050406030204" pitchFamily="18" charset="0"/>
                              </a:rPr>
                            </m:ctrlPr>
                          </m:naryPr>
                          <m:sub>
                            <m:r>
                              <m:rPr>
                                <m:brk m:alnAt="23"/>
                              </m:rPr>
                              <a:rPr lang="fr-FR" sz="1800" b="0" i="1" smtClean="0">
                                <a:latin typeface="Cambria Math" panose="02040503050406030204" pitchFamily="18" charset="0"/>
                              </a:rPr>
                              <m:t>𝑖</m:t>
                            </m:r>
                            <m:r>
                              <a:rPr lang="fr-FR" sz="1800" b="0" i="1" smtClean="0">
                                <a:latin typeface="Cambria Math" panose="02040503050406030204" pitchFamily="18" charset="0"/>
                              </a:rPr>
                              <m:t>=1</m:t>
                            </m:r>
                          </m:sub>
                          <m:sup>
                            <m:r>
                              <a:rPr lang="fr-FR" sz="1800" b="0" i="1" smtClean="0">
                                <a:latin typeface="Cambria Math" panose="02040503050406030204" pitchFamily="18" charset="0"/>
                              </a:rPr>
                              <m:t>𝐶</m:t>
                            </m:r>
                          </m:sup>
                          <m:e>
                            <m:r>
                              <a:rPr lang="fr-FR" sz="1800" b="0" i="1" smtClean="0">
                                <a:latin typeface="Cambria Math" panose="02040503050406030204" pitchFamily="18" charset="0"/>
                              </a:rPr>
                              <m:t>(</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𝑥</m:t>
                                </m:r>
                              </m:e>
                              <m:sub>
                                <m:r>
                                  <a:rPr lang="fr-FR" sz="1800" b="0" i="1" smtClean="0">
                                    <a:latin typeface="Cambria Math" panose="02040503050406030204" pitchFamily="18" charset="0"/>
                                  </a:rPr>
                                  <m:t>𝑖𝑗</m:t>
                                </m:r>
                              </m:sub>
                            </m:sSub>
                            <m:r>
                              <a:rPr lang="fr-FR" sz="1800" b="0" i="1" smtClean="0">
                                <a:latin typeface="Cambria Math" panose="02040503050406030204" pitchFamily="18" charset="0"/>
                              </a:rPr>
                              <m:t>+ </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𝑥</m:t>
                                </m:r>
                              </m:e>
                              <m:sub>
                                <m:r>
                                  <a:rPr lang="fr-FR" sz="1800" b="0" i="1" smtClean="0">
                                    <a:latin typeface="Cambria Math" panose="02040503050406030204" pitchFamily="18" charset="0"/>
                                  </a:rPr>
                                  <m:t>𝑖𝑘</m:t>
                                </m:r>
                              </m:sub>
                            </m:sSub>
                            <m:r>
                              <a:rPr lang="fr-FR" sz="1800" b="0" i="1" smtClean="0">
                                <a:latin typeface="Cambria Math" panose="02040503050406030204" pitchFamily="18" charset="0"/>
                              </a:rPr>
                              <m:t>)</m:t>
                            </m:r>
                          </m:e>
                        </m:nary>
                      </m:den>
                    </m:f>
                  </m:oMath>
                </a14:m>
                <a:endParaRPr lang="en-US" sz="1800" dirty="0"/>
              </a:p>
            </p:txBody>
          </p:sp>
        </mc:Choice>
        <mc:Fallback xmlns="">
          <p:sp>
            <p:nvSpPr>
              <p:cNvPr id="3" name="Content Placeholder 2">
                <a:extLst>
                  <a:ext uri="{FF2B5EF4-FFF2-40B4-BE49-F238E27FC236}">
                    <a16:creationId xmlns:a16="http://schemas.microsoft.com/office/drawing/2014/main" id="{A05EDA2D-A68D-033A-2417-DED272F497DD}"/>
                  </a:ext>
                </a:extLst>
              </p:cNvPr>
              <p:cNvSpPr>
                <a:spLocks noGrp="1" noRot="1" noChangeAspect="1" noMove="1" noResize="1" noEditPoints="1" noAdjustHandles="1" noChangeArrowheads="1" noChangeShapeType="1" noTextEdit="1"/>
              </p:cNvSpPr>
              <p:nvPr>
                <p:ph idx="1"/>
              </p:nvPr>
            </p:nvSpPr>
            <p:spPr>
              <a:xfrm>
                <a:off x="838200" y="1269402"/>
                <a:ext cx="6746296" cy="4907561"/>
              </a:xfrm>
              <a:blipFill>
                <a:blip r:embed="rId2"/>
                <a:stretch>
                  <a:fillRect l="-1128" t="-1546"/>
                </a:stretch>
              </a:blipFill>
            </p:spPr>
            <p:txBody>
              <a:bodyPr/>
              <a:lstStyle/>
              <a:p>
                <a:r>
                  <a:rPr lang="en-CH">
                    <a:noFill/>
                  </a:rPr>
                  <a:t> </a:t>
                </a:r>
              </a:p>
            </p:txBody>
          </p:sp>
        </mc:Fallback>
      </mc:AlternateContent>
      <p:graphicFrame>
        <p:nvGraphicFramePr>
          <p:cNvPr id="19" name="Table 4">
            <a:extLst>
              <a:ext uri="{FF2B5EF4-FFF2-40B4-BE49-F238E27FC236}">
                <a16:creationId xmlns:a16="http://schemas.microsoft.com/office/drawing/2014/main" id="{E84D8C29-7FB5-9F49-FED5-6F95160A9015}"/>
              </a:ext>
            </a:extLst>
          </p:cNvPr>
          <p:cNvGraphicFramePr>
            <a:graphicFrameLocks noGrp="1"/>
          </p:cNvGraphicFramePr>
          <p:nvPr>
            <p:extLst>
              <p:ext uri="{D42A27DB-BD31-4B8C-83A1-F6EECF244321}">
                <p14:modId xmlns:p14="http://schemas.microsoft.com/office/powerpoint/2010/main" val="2514581627"/>
              </p:ext>
            </p:extLst>
          </p:nvPr>
        </p:nvGraphicFramePr>
        <p:xfrm>
          <a:off x="8809576" y="3573628"/>
          <a:ext cx="2582472" cy="2807241"/>
        </p:xfrm>
        <a:graphic>
          <a:graphicData uri="http://schemas.openxmlformats.org/drawingml/2006/table">
            <a:tbl>
              <a:tblPr firstRow="1" bandRow="1">
                <a:tableStyleId>{5940675A-B579-460E-94D1-54222C63F5DA}</a:tableStyleId>
              </a:tblPr>
              <a:tblGrid>
                <a:gridCol w="860824">
                  <a:extLst>
                    <a:ext uri="{9D8B030D-6E8A-4147-A177-3AD203B41FA5}">
                      <a16:colId xmlns:a16="http://schemas.microsoft.com/office/drawing/2014/main" val="1005006508"/>
                    </a:ext>
                  </a:extLst>
                </a:gridCol>
                <a:gridCol w="860824">
                  <a:extLst>
                    <a:ext uri="{9D8B030D-6E8A-4147-A177-3AD203B41FA5}">
                      <a16:colId xmlns:a16="http://schemas.microsoft.com/office/drawing/2014/main" val="1079401809"/>
                    </a:ext>
                  </a:extLst>
                </a:gridCol>
                <a:gridCol w="860824">
                  <a:extLst>
                    <a:ext uri="{9D8B030D-6E8A-4147-A177-3AD203B41FA5}">
                      <a16:colId xmlns:a16="http://schemas.microsoft.com/office/drawing/2014/main" val="337967351"/>
                    </a:ext>
                  </a:extLst>
                </a:gridCol>
              </a:tblGrid>
              <a:tr h="935747">
                <a:tc>
                  <a:txBody>
                    <a:bodyPr/>
                    <a:lstStyle/>
                    <a:p>
                      <a:pPr algn="ctr"/>
                      <a:r>
                        <a:rPr lang="en-CH" dirty="0">
                          <a:latin typeface="Helvetica" pitchFamily="2" charset="0"/>
                        </a:rPr>
                        <a:t>0</a:t>
                      </a:r>
                    </a:p>
                  </a:txBody>
                  <a:tcPr anchor="ctr"/>
                </a:tc>
                <a:tc>
                  <a:txBody>
                    <a:bodyPr/>
                    <a:lstStyle/>
                    <a:p>
                      <a:pPr algn="ctr"/>
                      <a:endParaRPr lang="en-CH" baseline="-25000" dirty="0">
                        <a:latin typeface="Helvetica" pitchFamily="2" charset="0"/>
                      </a:endParaRPr>
                    </a:p>
                  </a:txBody>
                  <a:tcPr anchor="ctr"/>
                </a:tc>
                <a:tc>
                  <a:txBody>
                    <a:bodyPr/>
                    <a:lstStyle/>
                    <a:p>
                      <a:pPr algn="ctr"/>
                      <a:endParaRPr lang="en-CH" baseline="-25000" dirty="0">
                        <a:latin typeface="Helvetica" pitchFamily="2" charset="0"/>
                      </a:endParaRPr>
                    </a:p>
                  </a:txBody>
                  <a:tcPr anchor="ctr"/>
                </a:tc>
                <a:extLst>
                  <a:ext uri="{0D108BD9-81ED-4DB2-BD59-A6C34878D82A}">
                    <a16:rowId xmlns:a16="http://schemas.microsoft.com/office/drawing/2014/main" val="2218474996"/>
                  </a:ext>
                </a:extLst>
              </a:tr>
              <a:tr h="935747">
                <a:tc>
                  <a:txBody>
                    <a:bodyPr/>
                    <a:lstStyle/>
                    <a:p>
                      <a:pPr algn="ctr"/>
                      <a:r>
                        <a:rPr lang="en-CH" baseline="0" dirty="0">
                          <a:latin typeface="Helvetica" pitchFamily="2" charset="0"/>
                        </a:rPr>
                        <a:t>0.33</a:t>
                      </a:r>
                    </a:p>
                  </a:txBody>
                  <a:tcPr anchor="ctr"/>
                </a:tc>
                <a:tc>
                  <a:txBody>
                    <a:bodyPr/>
                    <a:lstStyle/>
                    <a:p>
                      <a:pPr algn="ctr"/>
                      <a:r>
                        <a:rPr lang="en-CH" dirty="0">
                          <a:latin typeface="Helvetica" pitchFamily="2" charset="0"/>
                        </a:rPr>
                        <a:t>0</a:t>
                      </a:r>
                    </a:p>
                  </a:txBody>
                  <a:tcPr anchor="ctr"/>
                </a:tc>
                <a:tc>
                  <a:txBody>
                    <a:bodyPr/>
                    <a:lstStyle/>
                    <a:p>
                      <a:pPr algn="ctr"/>
                      <a:endParaRPr lang="en-CH" baseline="-25000" dirty="0">
                        <a:latin typeface="Helvetica" pitchFamily="2" charset="0"/>
                      </a:endParaRPr>
                    </a:p>
                  </a:txBody>
                  <a:tcPr anchor="ctr"/>
                </a:tc>
                <a:extLst>
                  <a:ext uri="{0D108BD9-81ED-4DB2-BD59-A6C34878D82A}">
                    <a16:rowId xmlns:a16="http://schemas.microsoft.com/office/drawing/2014/main" val="1152887508"/>
                  </a:ext>
                </a:extLst>
              </a:tr>
              <a:tr h="935747">
                <a:tc>
                  <a:txBody>
                    <a:bodyPr/>
                    <a:lstStyle/>
                    <a:p>
                      <a:pPr algn="ctr"/>
                      <a:r>
                        <a:rPr lang="en-CH" baseline="0" dirty="0">
                          <a:latin typeface="Helvetica" pitchFamily="2" charset="0"/>
                        </a:rPr>
                        <a:t>0.69</a:t>
                      </a:r>
                    </a:p>
                  </a:txBody>
                  <a:tcPr anchor="ctr"/>
                </a:tc>
                <a:tc>
                  <a:txBody>
                    <a:bodyPr/>
                    <a:lstStyle/>
                    <a:p>
                      <a:pPr algn="ctr"/>
                      <a:r>
                        <a:rPr lang="en-CH" dirty="0">
                          <a:latin typeface="Helvetica" pitchFamily="2" charset="0"/>
                        </a:rPr>
                        <a:t>0.54</a:t>
                      </a:r>
                      <a:endParaRPr lang="en-CH" baseline="-25000" dirty="0">
                        <a:latin typeface="Helvetica" pitchFamily="2" charset="0"/>
                      </a:endParaRPr>
                    </a:p>
                  </a:txBody>
                  <a:tcPr anchor="ctr"/>
                </a:tc>
                <a:tc>
                  <a:txBody>
                    <a:bodyPr/>
                    <a:lstStyle/>
                    <a:p>
                      <a:pPr algn="ctr"/>
                      <a:r>
                        <a:rPr lang="en-CH" dirty="0">
                          <a:latin typeface="Helvetica" pitchFamily="2" charset="0"/>
                        </a:rPr>
                        <a:t>0</a:t>
                      </a:r>
                    </a:p>
                  </a:txBody>
                  <a:tcPr anchor="ctr"/>
                </a:tc>
                <a:extLst>
                  <a:ext uri="{0D108BD9-81ED-4DB2-BD59-A6C34878D82A}">
                    <a16:rowId xmlns:a16="http://schemas.microsoft.com/office/drawing/2014/main" val="3106792869"/>
                  </a:ext>
                </a:extLst>
              </a:tr>
            </a:tbl>
          </a:graphicData>
        </a:graphic>
      </p:graphicFrame>
      <p:grpSp>
        <p:nvGrpSpPr>
          <p:cNvPr id="23" name="Group 22">
            <a:extLst>
              <a:ext uri="{FF2B5EF4-FFF2-40B4-BE49-F238E27FC236}">
                <a16:creationId xmlns:a16="http://schemas.microsoft.com/office/drawing/2014/main" id="{1F0750BE-F856-EB3C-99E3-AB5F4429AC04}"/>
              </a:ext>
            </a:extLst>
          </p:cNvPr>
          <p:cNvGrpSpPr/>
          <p:nvPr/>
        </p:nvGrpSpPr>
        <p:grpSpPr>
          <a:xfrm>
            <a:off x="7528175" y="2312714"/>
            <a:ext cx="3798933" cy="3864249"/>
            <a:chOff x="8087735" y="2312714"/>
            <a:chExt cx="3798933" cy="3864249"/>
          </a:xfrm>
        </p:grpSpPr>
        <p:pic>
          <p:nvPicPr>
            <p:cNvPr id="16" name="Content Placeholder 12" descr="A black silhouette of a giraffe&#10;&#10;Description automatically generated with medium confidence">
              <a:extLst>
                <a:ext uri="{FF2B5EF4-FFF2-40B4-BE49-F238E27FC236}">
                  <a16:creationId xmlns:a16="http://schemas.microsoft.com/office/drawing/2014/main" id="{B55F029E-6A0D-F25C-EEB1-9BAE7108DCDD}"/>
                </a:ext>
              </a:extLst>
            </p:cNvPr>
            <p:cNvPicPr>
              <a:picLocks noChangeAspect="1"/>
            </p:cNvPicPr>
            <p:nvPr/>
          </p:nvPicPr>
          <p:blipFill>
            <a:blip r:embed="rId3"/>
            <a:stretch>
              <a:fillRect/>
            </a:stretch>
          </p:blipFill>
          <p:spPr>
            <a:xfrm>
              <a:off x="8087735" y="4741889"/>
              <a:ext cx="890833" cy="820218"/>
            </a:xfrm>
            <a:prstGeom prst="rect">
              <a:avLst/>
            </a:prstGeom>
          </p:spPr>
        </p:pic>
        <p:pic>
          <p:nvPicPr>
            <p:cNvPr id="17" name="Picture 16" descr="A silhouette of a person&#10;&#10;Description automatically generated with medium confidence">
              <a:extLst>
                <a:ext uri="{FF2B5EF4-FFF2-40B4-BE49-F238E27FC236}">
                  <a16:creationId xmlns:a16="http://schemas.microsoft.com/office/drawing/2014/main" id="{D61C2B0C-D2C1-3982-439D-A4E47B58B024}"/>
                </a:ext>
              </a:extLst>
            </p:cNvPr>
            <p:cNvPicPr>
              <a:picLocks noChangeAspect="1"/>
            </p:cNvPicPr>
            <p:nvPr/>
          </p:nvPicPr>
          <p:blipFill>
            <a:blip r:embed="rId4"/>
            <a:stretch>
              <a:fillRect/>
            </a:stretch>
          </p:blipFill>
          <p:spPr>
            <a:xfrm>
              <a:off x="8144056" y="3573629"/>
              <a:ext cx="778189" cy="1139490"/>
            </a:xfrm>
            <a:prstGeom prst="rect">
              <a:avLst/>
            </a:prstGeom>
          </p:spPr>
        </p:pic>
        <p:pic>
          <p:nvPicPr>
            <p:cNvPr id="18" name="Picture 17" descr="Icon&#10;&#10;Description automatically generated">
              <a:extLst>
                <a:ext uri="{FF2B5EF4-FFF2-40B4-BE49-F238E27FC236}">
                  <a16:creationId xmlns:a16="http://schemas.microsoft.com/office/drawing/2014/main" id="{B5473CBF-603B-C342-83FF-DC32CB3B0B5C}"/>
                </a:ext>
              </a:extLst>
            </p:cNvPr>
            <p:cNvPicPr>
              <a:picLocks noChangeAspect="1"/>
            </p:cNvPicPr>
            <p:nvPr/>
          </p:nvPicPr>
          <p:blipFill>
            <a:blip r:embed="rId5"/>
            <a:stretch>
              <a:fillRect/>
            </a:stretch>
          </p:blipFill>
          <p:spPr>
            <a:xfrm>
              <a:off x="8087735" y="5590877"/>
              <a:ext cx="788792" cy="586086"/>
            </a:xfrm>
            <a:prstGeom prst="rect">
              <a:avLst/>
            </a:prstGeom>
          </p:spPr>
        </p:pic>
        <p:pic>
          <p:nvPicPr>
            <p:cNvPr id="20" name="Picture 19" descr="A silhouette of a person&#10;&#10;Description automatically generated with medium confidence">
              <a:extLst>
                <a:ext uri="{FF2B5EF4-FFF2-40B4-BE49-F238E27FC236}">
                  <a16:creationId xmlns:a16="http://schemas.microsoft.com/office/drawing/2014/main" id="{23BB6029-3CDF-8C59-8ACA-EB1B3C02AA43}"/>
                </a:ext>
              </a:extLst>
            </p:cNvPr>
            <p:cNvPicPr>
              <a:picLocks noChangeAspect="1"/>
            </p:cNvPicPr>
            <p:nvPr/>
          </p:nvPicPr>
          <p:blipFill>
            <a:blip r:embed="rId4"/>
            <a:stretch>
              <a:fillRect/>
            </a:stretch>
          </p:blipFill>
          <p:spPr>
            <a:xfrm>
              <a:off x="9369136" y="2312714"/>
              <a:ext cx="778189" cy="1139490"/>
            </a:xfrm>
            <a:prstGeom prst="rect">
              <a:avLst/>
            </a:prstGeom>
          </p:spPr>
        </p:pic>
        <p:pic>
          <p:nvPicPr>
            <p:cNvPr id="21" name="Content Placeholder 12" descr="A black silhouette of a giraffe&#10;&#10;Description automatically generated with medium confidence">
              <a:extLst>
                <a:ext uri="{FF2B5EF4-FFF2-40B4-BE49-F238E27FC236}">
                  <a16:creationId xmlns:a16="http://schemas.microsoft.com/office/drawing/2014/main" id="{135510F1-36AB-29AA-ECE6-52C54A8CE55E}"/>
                </a:ext>
              </a:extLst>
            </p:cNvPr>
            <p:cNvPicPr>
              <a:picLocks noChangeAspect="1"/>
            </p:cNvPicPr>
            <p:nvPr/>
          </p:nvPicPr>
          <p:blipFill>
            <a:blip r:embed="rId3"/>
            <a:stretch>
              <a:fillRect/>
            </a:stretch>
          </p:blipFill>
          <p:spPr>
            <a:xfrm>
              <a:off x="10251515" y="2549016"/>
              <a:ext cx="890833" cy="820218"/>
            </a:xfrm>
            <a:prstGeom prst="rect">
              <a:avLst/>
            </a:prstGeom>
          </p:spPr>
        </p:pic>
        <p:pic>
          <p:nvPicPr>
            <p:cNvPr id="22" name="Picture 21" descr="Icon&#10;&#10;Description automatically generated">
              <a:extLst>
                <a:ext uri="{FF2B5EF4-FFF2-40B4-BE49-F238E27FC236}">
                  <a16:creationId xmlns:a16="http://schemas.microsoft.com/office/drawing/2014/main" id="{F942438C-245A-DB82-340B-458A2778FB25}"/>
                </a:ext>
              </a:extLst>
            </p:cNvPr>
            <p:cNvPicPr>
              <a:picLocks noChangeAspect="1"/>
            </p:cNvPicPr>
            <p:nvPr/>
          </p:nvPicPr>
          <p:blipFill>
            <a:blip r:embed="rId5"/>
            <a:stretch>
              <a:fillRect/>
            </a:stretch>
          </p:blipFill>
          <p:spPr>
            <a:xfrm>
              <a:off x="11097876" y="2783148"/>
              <a:ext cx="788792" cy="586086"/>
            </a:xfrm>
            <a:prstGeom prst="rect">
              <a:avLst/>
            </a:prstGeom>
          </p:spPr>
        </p:pic>
      </p:grpSp>
      <p:sp>
        <p:nvSpPr>
          <p:cNvPr id="4" name="TextBox 3">
            <a:extLst>
              <a:ext uri="{FF2B5EF4-FFF2-40B4-BE49-F238E27FC236}">
                <a16:creationId xmlns:a16="http://schemas.microsoft.com/office/drawing/2014/main" id="{2BE4DEA6-7A03-0353-4B56-698D20CCD8D3}"/>
              </a:ext>
            </a:extLst>
          </p:cNvPr>
          <p:cNvSpPr txBox="1"/>
          <p:nvPr/>
        </p:nvSpPr>
        <p:spPr>
          <a:xfrm>
            <a:off x="7030013" y="1237060"/>
            <a:ext cx="5115503" cy="369332"/>
          </a:xfrm>
          <a:prstGeom prst="rect">
            <a:avLst/>
          </a:prstGeom>
          <a:noFill/>
        </p:spPr>
        <p:txBody>
          <a:bodyPr wrap="none" rtlCol="0">
            <a:spAutoFit/>
          </a:bodyPr>
          <a:lstStyle/>
          <a:p>
            <a:r>
              <a:rPr lang="en-CH" sz="1800" b="1" i="1" dirty="0">
                <a:latin typeface="Arial" panose="020B0604020202020204" pitchFamily="34" charset="0"/>
                <a:cs typeface="Arial" panose="020B0604020202020204" pitchFamily="34" charset="0"/>
              </a:rPr>
              <a:t>NB: two observations = one </a:t>
            </a:r>
            <a:r>
              <a:rPr lang="en-US" b="1" i="1" dirty="0">
                <a:latin typeface="Arial" panose="020B0604020202020204" pitchFamily="34" charset="0"/>
                <a:cs typeface="Arial" panose="020B0604020202020204" pitchFamily="34" charset="0"/>
              </a:rPr>
              <a:t>𝛃</a:t>
            </a:r>
            <a:r>
              <a:rPr lang="en-US" sz="1800" b="1" i="1" dirty="0">
                <a:latin typeface="Arial" panose="020B0604020202020204" pitchFamily="34" charset="0"/>
                <a:cs typeface="Arial" panose="020B0604020202020204" pitchFamily="34" charset="0"/>
              </a:rPr>
              <a:t>-diversity value</a:t>
            </a:r>
            <a:endParaRPr lang="en-CH"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2999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457200" indent="-457200">
              <a:buFont typeface="+mj-lt"/>
              <a:buAutoNum type="arabicPeriod" startAt="3"/>
            </a:pPr>
            <a:r>
              <a:rPr lang="en-CH" dirty="0"/>
              <a:t>𝛃-diversity analysis</a:t>
            </a:r>
          </a:p>
          <a:p>
            <a:pPr marL="457200" indent="-457200">
              <a:buFont typeface="+mj-lt"/>
              <a:buAutoNum type="arabicPeriod" startAt="3"/>
            </a:pPr>
            <a:endParaRPr lang="en-CH" dirty="0"/>
          </a:p>
          <a:p>
            <a:endParaRPr lang="en-CH" sz="1800" dirty="0"/>
          </a:p>
          <a:p>
            <a:endParaRPr lang="en-CH" sz="1800" dirty="0"/>
          </a:p>
          <a:p>
            <a:endParaRPr lang="en-CH" sz="1800" dirty="0"/>
          </a:p>
        </p:txBody>
      </p:sp>
      <p:graphicFrame>
        <p:nvGraphicFramePr>
          <p:cNvPr id="19" name="Table 4">
            <a:extLst>
              <a:ext uri="{FF2B5EF4-FFF2-40B4-BE49-F238E27FC236}">
                <a16:creationId xmlns:a16="http://schemas.microsoft.com/office/drawing/2014/main" id="{E84D8C29-7FB5-9F49-FED5-6F95160A9015}"/>
              </a:ext>
            </a:extLst>
          </p:cNvPr>
          <p:cNvGraphicFramePr>
            <a:graphicFrameLocks noGrp="1"/>
          </p:cNvGraphicFramePr>
          <p:nvPr>
            <p:extLst>
              <p:ext uri="{D42A27DB-BD31-4B8C-83A1-F6EECF244321}">
                <p14:modId xmlns:p14="http://schemas.microsoft.com/office/powerpoint/2010/main" val="3332688807"/>
              </p:ext>
            </p:extLst>
          </p:nvPr>
        </p:nvGraphicFramePr>
        <p:xfrm>
          <a:off x="4723386" y="3692901"/>
          <a:ext cx="1737183" cy="1871604"/>
        </p:xfrm>
        <a:graphic>
          <a:graphicData uri="http://schemas.openxmlformats.org/drawingml/2006/table">
            <a:tbl>
              <a:tblPr firstRow="1" bandRow="1">
                <a:tableStyleId>{5940675A-B579-460E-94D1-54222C63F5DA}</a:tableStyleId>
              </a:tblPr>
              <a:tblGrid>
                <a:gridCol w="579061">
                  <a:extLst>
                    <a:ext uri="{9D8B030D-6E8A-4147-A177-3AD203B41FA5}">
                      <a16:colId xmlns:a16="http://schemas.microsoft.com/office/drawing/2014/main" val="1005006508"/>
                    </a:ext>
                  </a:extLst>
                </a:gridCol>
                <a:gridCol w="579061">
                  <a:extLst>
                    <a:ext uri="{9D8B030D-6E8A-4147-A177-3AD203B41FA5}">
                      <a16:colId xmlns:a16="http://schemas.microsoft.com/office/drawing/2014/main" val="1079401809"/>
                    </a:ext>
                  </a:extLst>
                </a:gridCol>
                <a:gridCol w="579061">
                  <a:extLst>
                    <a:ext uri="{9D8B030D-6E8A-4147-A177-3AD203B41FA5}">
                      <a16:colId xmlns:a16="http://schemas.microsoft.com/office/drawing/2014/main" val="337967351"/>
                    </a:ext>
                  </a:extLst>
                </a:gridCol>
              </a:tblGrid>
              <a:tr h="623868">
                <a:tc>
                  <a:txBody>
                    <a:bodyPr/>
                    <a:lstStyle/>
                    <a:p>
                      <a:pPr algn="ctr"/>
                      <a:r>
                        <a:rPr lang="en-CH" sz="1200" dirty="0">
                          <a:latin typeface="Helvetica" pitchFamily="2" charset="0"/>
                        </a:rPr>
                        <a:t>1</a:t>
                      </a:r>
                    </a:p>
                  </a:txBody>
                  <a:tcPr anchor="ctr"/>
                </a:tc>
                <a:tc>
                  <a:txBody>
                    <a:bodyPr/>
                    <a:lstStyle/>
                    <a:p>
                      <a:pPr algn="ctr"/>
                      <a:r>
                        <a:rPr lang="en-CH" sz="1200" dirty="0">
                          <a:latin typeface="Helvetica" pitchFamily="2" charset="0"/>
                        </a:rPr>
                        <a:t>0.33</a:t>
                      </a:r>
                    </a:p>
                  </a:txBody>
                  <a:tcPr anchor="ctr"/>
                </a:tc>
                <a:tc>
                  <a:txBody>
                    <a:bodyPr/>
                    <a:lstStyle/>
                    <a:p>
                      <a:pPr algn="ctr"/>
                      <a:r>
                        <a:rPr lang="en-CH" sz="1200" dirty="0">
                          <a:latin typeface="Helvetica" pitchFamily="2" charset="0"/>
                        </a:rPr>
                        <a:t>0.69</a:t>
                      </a:r>
                    </a:p>
                  </a:txBody>
                  <a:tcPr anchor="ctr"/>
                </a:tc>
                <a:extLst>
                  <a:ext uri="{0D108BD9-81ED-4DB2-BD59-A6C34878D82A}">
                    <a16:rowId xmlns:a16="http://schemas.microsoft.com/office/drawing/2014/main" val="2218474996"/>
                  </a:ext>
                </a:extLst>
              </a:tr>
              <a:tr h="623868">
                <a:tc>
                  <a:txBody>
                    <a:bodyPr/>
                    <a:lstStyle/>
                    <a:p>
                      <a:pPr algn="ctr"/>
                      <a:r>
                        <a:rPr lang="en-CH" sz="1200" dirty="0">
                          <a:latin typeface="Helvetica" pitchFamily="2" charset="0"/>
                        </a:rPr>
                        <a:t>0.33</a:t>
                      </a:r>
                    </a:p>
                  </a:txBody>
                  <a:tcPr anchor="ctr"/>
                </a:tc>
                <a:tc>
                  <a:txBody>
                    <a:bodyPr/>
                    <a:lstStyle/>
                    <a:p>
                      <a:pPr algn="ctr"/>
                      <a:r>
                        <a:rPr lang="en-CH" sz="1200" dirty="0">
                          <a:latin typeface="Helvetica" pitchFamily="2" charset="0"/>
                        </a:rPr>
                        <a:t>1</a:t>
                      </a:r>
                    </a:p>
                  </a:txBody>
                  <a:tcPr anchor="ctr"/>
                </a:tc>
                <a:tc>
                  <a:txBody>
                    <a:bodyPr/>
                    <a:lstStyle/>
                    <a:p>
                      <a:pPr algn="ctr"/>
                      <a:r>
                        <a:rPr lang="en-CH" sz="1200" dirty="0">
                          <a:latin typeface="Helvetica" pitchFamily="2" charset="0"/>
                        </a:rPr>
                        <a:t>0.54</a:t>
                      </a:r>
                    </a:p>
                  </a:txBody>
                  <a:tcPr anchor="ctr"/>
                </a:tc>
                <a:extLst>
                  <a:ext uri="{0D108BD9-81ED-4DB2-BD59-A6C34878D82A}">
                    <a16:rowId xmlns:a16="http://schemas.microsoft.com/office/drawing/2014/main" val="1152887508"/>
                  </a:ext>
                </a:extLst>
              </a:tr>
              <a:tr h="623868">
                <a:tc>
                  <a:txBody>
                    <a:bodyPr/>
                    <a:lstStyle/>
                    <a:p>
                      <a:pPr algn="ctr"/>
                      <a:r>
                        <a:rPr lang="en-CH" sz="1200" dirty="0">
                          <a:latin typeface="Helvetica" pitchFamily="2" charset="0"/>
                        </a:rPr>
                        <a:t>0.69</a:t>
                      </a:r>
                    </a:p>
                  </a:txBody>
                  <a:tcPr anchor="ctr"/>
                </a:tc>
                <a:tc>
                  <a:txBody>
                    <a:bodyPr/>
                    <a:lstStyle/>
                    <a:p>
                      <a:pPr algn="ctr"/>
                      <a:r>
                        <a:rPr lang="en-CH" sz="1200" dirty="0">
                          <a:latin typeface="Helvetica" pitchFamily="2" charset="0"/>
                        </a:rPr>
                        <a:t>0.54</a:t>
                      </a:r>
                    </a:p>
                  </a:txBody>
                  <a:tcPr anchor="ctr"/>
                </a:tc>
                <a:tc>
                  <a:txBody>
                    <a:bodyPr/>
                    <a:lstStyle/>
                    <a:p>
                      <a:pPr algn="ctr"/>
                      <a:r>
                        <a:rPr lang="en-CH" sz="1200" dirty="0">
                          <a:latin typeface="Helvetica" pitchFamily="2" charset="0"/>
                        </a:rPr>
                        <a:t>1</a:t>
                      </a:r>
                    </a:p>
                  </a:txBody>
                  <a:tcPr anchor="ctr"/>
                </a:tc>
                <a:extLst>
                  <a:ext uri="{0D108BD9-81ED-4DB2-BD59-A6C34878D82A}">
                    <a16:rowId xmlns:a16="http://schemas.microsoft.com/office/drawing/2014/main" val="3106792869"/>
                  </a:ext>
                </a:extLst>
              </a:tr>
            </a:tbl>
          </a:graphicData>
        </a:graphic>
      </p:graphicFrame>
      <p:grpSp>
        <p:nvGrpSpPr>
          <p:cNvPr id="23" name="Group 22">
            <a:extLst>
              <a:ext uri="{FF2B5EF4-FFF2-40B4-BE49-F238E27FC236}">
                <a16:creationId xmlns:a16="http://schemas.microsoft.com/office/drawing/2014/main" id="{1F0750BE-F856-EB3C-99E3-AB5F4429AC04}"/>
              </a:ext>
            </a:extLst>
          </p:cNvPr>
          <p:cNvGrpSpPr/>
          <p:nvPr/>
        </p:nvGrpSpPr>
        <p:grpSpPr>
          <a:xfrm>
            <a:off x="3963024" y="2894674"/>
            <a:ext cx="2497541" cy="2538980"/>
            <a:chOff x="8393178" y="2312714"/>
            <a:chExt cx="3493490" cy="3883916"/>
          </a:xfrm>
        </p:grpSpPr>
        <p:pic>
          <p:nvPicPr>
            <p:cNvPr id="16" name="Content Placeholder 12" descr="A black silhouette of a giraffe&#10;&#10;Description automatically generated with medium confidence">
              <a:extLst>
                <a:ext uri="{FF2B5EF4-FFF2-40B4-BE49-F238E27FC236}">
                  <a16:creationId xmlns:a16="http://schemas.microsoft.com/office/drawing/2014/main" id="{B55F029E-6A0D-F25C-EEB1-9BAE7108DCDD}"/>
                </a:ext>
              </a:extLst>
            </p:cNvPr>
            <p:cNvPicPr>
              <a:picLocks noChangeAspect="1"/>
            </p:cNvPicPr>
            <p:nvPr/>
          </p:nvPicPr>
          <p:blipFill>
            <a:blip r:embed="rId3"/>
            <a:stretch>
              <a:fillRect/>
            </a:stretch>
          </p:blipFill>
          <p:spPr>
            <a:xfrm>
              <a:off x="8393178" y="4761556"/>
              <a:ext cx="890833" cy="820218"/>
            </a:xfrm>
            <a:prstGeom prst="rect">
              <a:avLst/>
            </a:prstGeom>
          </p:spPr>
        </p:pic>
        <p:pic>
          <p:nvPicPr>
            <p:cNvPr id="17" name="Picture 16" descr="A silhouette of a person&#10;&#10;Description automatically generated with medium confidence">
              <a:extLst>
                <a:ext uri="{FF2B5EF4-FFF2-40B4-BE49-F238E27FC236}">
                  <a16:creationId xmlns:a16="http://schemas.microsoft.com/office/drawing/2014/main" id="{D61C2B0C-D2C1-3982-439D-A4E47B58B024}"/>
                </a:ext>
              </a:extLst>
            </p:cNvPr>
            <p:cNvPicPr>
              <a:picLocks noChangeAspect="1"/>
            </p:cNvPicPr>
            <p:nvPr/>
          </p:nvPicPr>
          <p:blipFill>
            <a:blip r:embed="rId4"/>
            <a:stretch>
              <a:fillRect/>
            </a:stretch>
          </p:blipFill>
          <p:spPr>
            <a:xfrm>
              <a:off x="8449500" y="3593296"/>
              <a:ext cx="778190" cy="1139491"/>
            </a:xfrm>
            <a:prstGeom prst="rect">
              <a:avLst/>
            </a:prstGeom>
          </p:spPr>
        </p:pic>
        <p:pic>
          <p:nvPicPr>
            <p:cNvPr id="18" name="Picture 17" descr="Icon&#10;&#10;Description automatically generated">
              <a:extLst>
                <a:ext uri="{FF2B5EF4-FFF2-40B4-BE49-F238E27FC236}">
                  <a16:creationId xmlns:a16="http://schemas.microsoft.com/office/drawing/2014/main" id="{B5473CBF-603B-C342-83FF-DC32CB3B0B5C}"/>
                </a:ext>
              </a:extLst>
            </p:cNvPr>
            <p:cNvPicPr>
              <a:picLocks noChangeAspect="1"/>
            </p:cNvPicPr>
            <p:nvPr/>
          </p:nvPicPr>
          <p:blipFill>
            <a:blip r:embed="rId5"/>
            <a:stretch>
              <a:fillRect/>
            </a:stretch>
          </p:blipFill>
          <p:spPr>
            <a:xfrm>
              <a:off x="8393178" y="5610544"/>
              <a:ext cx="788793" cy="586086"/>
            </a:xfrm>
            <a:prstGeom prst="rect">
              <a:avLst/>
            </a:prstGeom>
          </p:spPr>
        </p:pic>
        <p:pic>
          <p:nvPicPr>
            <p:cNvPr id="20" name="Picture 19" descr="A silhouette of a person&#10;&#10;Description automatically generated with medium confidence">
              <a:extLst>
                <a:ext uri="{FF2B5EF4-FFF2-40B4-BE49-F238E27FC236}">
                  <a16:creationId xmlns:a16="http://schemas.microsoft.com/office/drawing/2014/main" id="{23BB6029-3CDF-8C59-8ACA-EB1B3C02AA43}"/>
                </a:ext>
              </a:extLst>
            </p:cNvPr>
            <p:cNvPicPr>
              <a:picLocks noChangeAspect="1"/>
            </p:cNvPicPr>
            <p:nvPr/>
          </p:nvPicPr>
          <p:blipFill>
            <a:blip r:embed="rId4"/>
            <a:stretch>
              <a:fillRect/>
            </a:stretch>
          </p:blipFill>
          <p:spPr>
            <a:xfrm>
              <a:off x="9369136" y="2312714"/>
              <a:ext cx="778189" cy="1139490"/>
            </a:xfrm>
            <a:prstGeom prst="rect">
              <a:avLst/>
            </a:prstGeom>
          </p:spPr>
        </p:pic>
        <p:pic>
          <p:nvPicPr>
            <p:cNvPr id="21" name="Content Placeholder 12" descr="A black silhouette of a giraffe&#10;&#10;Description automatically generated with medium confidence">
              <a:extLst>
                <a:ext uri="{FF2B5EF4-FFF2-40B4-BE49-F238E27FC236}">
                  <a16:creationId xmlns:a16="http://schemas.microsoft.com/office/drawing/2014/main" id="{135510F1-36AB-29AA-ECE6-52C54A8CE55E}"/>
                </a:ext>
              </a:extLst>
            </p:cNvPr>
            <p:cNvPicPr>
              <a:picLocks noChangeAspect="1"/>
            </p:cNvPicPr>
            <p:nvPr/>
          </p:nvPicPr>
          <p:blipFill>
            <a:blip r:embed="rId3"/>
            <a:stretch>
              <a:fillRect/>
            </a:stretch>
          </p:blipFill>
          <p:spPr>
            <a:xfrm>
              <a:off x="10251515" y="2549016"/>
              <a:ext cx="890833" cy="820218"/>
            </a:xfrm>
            <a:prstGeom prst="rect">
              <a:avLst/>
            </a:prstGeom>
          </p:spPr>
        </p:pic>
        <p:pic>
          <p:nvPicPr>
            <p:cNvPr id="22" name="Picture 21" descr="Icon&#10;&#10;Description automatically generated">
              <a:extLst>
                <a:ext uri="{FF2B5EF4-FFF2-40B4-BE49-F238E27FC236}">
                  <a16:creationId xmlns:a16="http://schemas.microsoft.com/office/drawing/2014/main" id="{F942438C-245A-DB82-340B-458A2778FB25}"/>
                </a:ext>
              </a:extLst>
            </p:cNvPr>
            <p:cNvPicPr>
              <a:picLocks noChangeAspect="1"/>
            </p:cNvPicPr>
            <p:nvPr/>
          </p:nvPicPr>
          <p:blipFill>
            <a:blip r:embed="rId5"/>
            <a:stretch>
              <a:fillRect/>
            </a:stretch>
          </p:blipFill>
          <p:spPr>
            <a:xfrm>
              <a:off x="11097876" y="2783148"/>
              <a:ext cx="788792" cy="586086"/>
            </a:xfrm>
            <a:prstGeom prst="rect">
              <a:avLst/>
            </a:prstGeom>
          </p:spPr>
        </p:pic>
      </p:grpSp>
      <p:graphicFrame>
        <p:nvGraphicFramePr>
          <p:cNvPr id="28" name="Table 4">
            <a:extLst>
              <a:ext uri="{FF2B5EF4-FFF2-40B4-BE49-F238E27FC236}">
                <a16:creationId xmlns:a16="http://schemas.microsoft.com/office/drawing/2014/main" id="{4FDCA393-A0AC-410F-D93E-8A5078C4E378}"/>
              </a:ext>
            </a:extLst>
          </p:cNvPr>
          <p:cNvGraphicFramePr>
            <a:graphicFrameLocks noGrp="1"/>
          </p:cNvGraphicFramePr>
          <p:nvPr>
            <p:extLst>
              <p:ext uri="{D42A27DB-BD31-4B8C-83A1-F6EECF244321}">
                <p14:modId xmlns:p14="http://schemas.microsoft.com/office/powerpoint/2010/main" val="1086962806"/>
              </p:ext>
            </p:extLst>
          </p:nvPr>
        </p:nvGraphicFramePr>
        <p:xfrm>
          <a:off x="937305" y="3614145"/>
          <a:ext cx="1737181" cy="1871604"/>
        </p:xfrm>
        <a:graphic>
          <a:graphicData uri="http://schemas.openxmlformats.org/drawingml/2006/table">
            <a:tbl>
              <a:tblPr firstRow="1" bandRow="1">
                <a:tableStyleId>{5940675A-B579-460E-94D1-54222C63F5DA}</a:tableStyleId>
              </a:tblPr>
              <a:tblGrid>
                <a:gridCol w="597604">
                  <a:extLst>
                    <a:ext uri="{9D8B030D-6E8A-4147-A177-3AD203B41FA5}">
                      <a16:colId xmlns:a16="http://schemas.microsoft.com/office/drawing/2014/main" val="1005006508"/>
                    </a:ext>
                  </a:extLst>
                </a:gridCol>
                <a:gridCol w="541973">
                  <a:extLst>
                    <a:ext uri="{9D8B030D-6E8A-4147-A177-3AD203B41FA5}">
                      <a16:colId xmlns:a16="http://schemas.microsoft.com/office/drawing/2014/main" val="1079401809"/>
                    </a:ext>
                  </a:extLst>
                </a:gridCol>
                <a:gridCol w="597604">
                  <a:extLst>
                    <a:ext uri="{9D8B030D-6E8A-4147-A177-3AD203B41FA5}">
                      <a16:colId xmlns:a16="http://schemas.microsoft.com/office/drawing/2014/main" val="337967351"/>
                    </a:ext>
                  </a:extLst>
                </a:gridCol>
              </a:tblGrid>
              <a:tr h="623868">
                <a:tc>
                  <a:txBody>
                    <a:bodyPr/>
                    <a:lstStyle/>
                    <a:p>
                      <a:pPr algn="ctr"/>
                      <a:r>
                        <a:rPr lang="en-CH" sz="1200" dirty="0">
                          <a:latin typeface="Helvetica" pitchFamily="2" charset="0"/>
                        </a:rPr>
                        <a:t>50</a:t>
                      </a:r>
                    </a:p>
                  </a:txBody>
                  <a:tcPr anchor="ctr"/>
                </a:tc>
                <a:tc>
                  <a:txBody>
                    <a:bodyPr/>
                    <a:lstStyle/>
                    <a:p>
                      <a:pPr algn="ctr"/>
                      <a:r>
                        <a:rPr lang="en-CH" sz="1200" dirty="0">
                          <a:latin typeface="Helvetica" pitchFamily="2" charset="0"/>
                        </a:rPr>
                        <a:t>100</a:t>
                      </a:r>
                    </a:p>
                  </a:txBody>
                  <a:tcPr anchor="ctr"/>
                </a:tc>
                <a:tc>
                  <a:txBody>
                    <a:bodyPr/>
                    <a:lstStyle/>
                    <a:p>
                      <a:pPr algn="ctr"/>
                      <a:r>
                        <a:rPr lang="en-CH" sz="1200" dirty="0">
                          <a:latin typeface="Helvetica" pitchFamily="2" charset="0"/>
                        </a:rPr>
                        <a:t>100</a:t>
                      </a:r>
                    </a:p>
                  </a:txBody>
                  <a:tcPr anchor="ctr"/>
                </a:tc>
                <a:extLst>
                  <a:ext uri="{0D108BD9-81ED-4DB2-BD59-A6C34878D82A}">
                    <a16:rowId xmlns:a16="http://schemas.microsoft.com/office/drawing/2014/main" val="2218474996"/>
                  </a:ext>
                </a:extLst>
              </a:tr>
              <a:tr h="623868">
                <a:tc>
                  <a:txBody>
                    <a:bodyPr/>
                    <a:lstStyle/>
                    <a:p>
                      <a:pPr algn="ctr"/>
                      <a:r>
                        <a:rPr lang="en-CH" sz="1200" dirty="0">
                          <a:latin typeface="Helvetica" pitchFamily="2" charset="0"/>
                        </a:rPr>
                        <a:t>100</a:t>
                      </a:r>
                    </a:p>
                  </a:txBody>
                  <a:tcPr anchor="ctr"/>
                </a:tc>
                <a:tc>
                  <a:txBody>
                    <a:bodyPr/>
                    <a:lstStyle/>
                    <a:p>
                      <a:pPr algn="ctr"/>
                      <a:r>
                        <a:rPr lang="en-CH" sz="1200" dirty="0">
                          <a:latin typeface="Helvetica" pitchFamily="2" charset="0"/>
                        </a:rPr>
                        <a:t>50</a:t>
                      </a:r>
                    </a:p>
                  </a:txBody>
                  <a:tcPr anchor="ctr"/>
                </a:tc>
                <a:tc>
                  <a:txBody>
                    <a:bodyPr/>
                    <a:lstStyle/>
                    <a:p>
                      <a:pPr algn="ctr"/>
                      <a:r>
                        <a:rPr lang="en-CH" sz="1200" dirty="0">
                          <a:latin typeface="Helvetica" pitchFamily="2" charset="0"/>
                        </a:rPr>
                        <a:t>200</a:t>
                      </a:r>
                    </a:p>
                  </a:txBody>
                  <a:tcPr anchor="ctr"/>
                </a:tc>
                <a:extLst>
                  <a:ext uri="{0D108BD9-81ED-4DB2-BD59-A6C34878D82A}">
                    <a16:rowId xmlns:a16="http://schemas.microsoft.com/office/drawing/2014/main" val="1152887508"/>
                  </a:ext>
                </a:extLst>
              </a:tr>
              <a:tr h="623868">
                <a:tc>
                  <a:txBody>
                    <a:bodyPr/>
                    <a:lstStyle/>
                    <a:p>
                      <a:pPr algn="ctr"/>
                      <a:r>
                        <a:rPr lang="en-CH" sz="1200" dirty="0">
                          <a:latin typeface="Helvetica" pitchFamily="2" charset="0"/>
                        </a:rPr>
                        <a:t>100</a:t>
                      </a:r>
                    </a:p>
                  </a:txBody>
                  <a:tcPr anchor="ctr"/>
                </a:tc>
                <a:tc>
                  <a:txBody>
                    <a:bodyPr/>
                    <a:lstStyle/>
                    <a:p>
                      <a:pPr algn="ctr"/>
                      <a:r>
                        <a:rPr lang="en-CH" sz="1200" dirty="0">
                          <a:latin typeface="Helvetica" pitchFamily="2" charset="0"/>
                        </a:rPr>
                        <a:t>0</a:t>
                      </a:r>
                    </a:p>
                  </a:txBody>
                  <a:tcPr anchor="ctr"/>
                </a:tc>
                <a:tc>
                  <a:txBody>
                    <a:bodyPr/>
                    <a:lstStyle/>
                    <a:p>
                      <a:pPr algn="ctr"/>
                      <a:r>
                        <a:rPr lang="en-CH" sz="1200" dirty="0">
                          <a:latin typeface="Helvetica" pitchFamily="2" charset="0"/>
                        </a:rPr>
                        <a:t>5</a:t>
                      </a:r>
                    </a:p>
                  </a:txBody>
                  <a:tcPr anchor="ctr"/>
                </a:tc>
                <a:extLst>
                  <a:ext uri="{0D108BD9-81ED-4DB2-BD59-A6C34878D82A}">
                    <a16:rowId xmlns:a16="http://schemas.microsoft.com/office/drawing/2014/main" val="3106792869"/>
                  </a:ext>
                </a:extLst>
              </a:tr>
            </a:tbl>
          </a:graphicData>
        </a:graphic>
      </p:graphicFrame>
      <p:grpSp>
        <p:nvGrpSpPr>
          <p:cNvPr id="29" name="Group 28">
            <a:extLst>
              <a:ext uri="{FF2B5EF4-FFF2-40B4-BE49-F238E27FC236}">
                <a16:creationId xmlns:a16="http://schemas.microsoft.com/office/drawing/2014/main" id="{3AABB78B-9DFA-2172-0C39-3691925A484B}"/>
              </a:ext>
            </a:extLst>
          </p:cNvPr>
          <p:cNvGrpSpPr/>
          <p:nvPr/>
        </p:nvGrpSpPr>
        <p:grpSpPr>
          <a:xfrm>
            <a:off x="234975" y="2902432"/>
            <a:ext cx="2303510" cy="2447490"/>
            <a:chOff x="7774023" y="1674727"/>
            <a:chExt cx="3579777" cy="3709964"/>
          </a:xfrm>
        </p:grpSpPr>
        <p:pic>
          <p:nvPicPr>
            <p:cNvPr id="30" name="Content Placeholder 12" descr="A black silhouette of a giraffe&#10;&#10;Description automatically generated with medium confidence">
              <a:extLst>
                <a:ext uri="{FF2B5EF4-FFF2-40B4-BE49-F238E27FC236}">
                  <a16:creationId xmlns:a16="http://schemas.microsoft.com/office/drawing/2014/main" id="{E245AF18-25CA-A08E-4BC8-97A345A5C51A}"/>
                </a:ext>
              </a:extLst>
            </p:cNvPr>
            <p:cNvPicPr>
              <a:picLocks noChangeAspect="1"/>
            </p:cNvPicPr>
            <p:nvPr/>
          </p:nvPicPr>
          <p:blipFill>
            <a:blip r:embed="rId3"/>
            <a:stretch>
              <a:fillRect/>
            </a:stretch>
          </p:blipFill>
          <p:spPr>
            <a:xfrm>
              <a:off x="7774023" y="3949617"/>
              <a:ext cx="890833" cy="820217"/>
            </a:xfrm>
            <a:prstGeom prst="rect">
              <a:avLst/>
            </a:prstGeom>
          </p:spPr>
        </p:pic>
        <p:pic>
          <p:nvPicPr>
            <p:cNvPr id="31" name="Picture 30" descr="A silhouette of a person&#10;&#10;Description automatically generated with medium confidence">
              <a:extLst>
                <a:ext uri="{FF2B5EF4-FFF2-40B4-BE49-F238E27FC236}">
                  <a16:creationId xmlns:a16="http://schemas.microsoft.com/office/drawing/2014/main" id="{96F562C3-1143-FC73-C7E5-42741D9D2922}"/>
                </a:ext>
              </a:extLst>
            </p:cNvPr>
            <p:cNvPicPr>
              <a:picLocks noChangeAspect="1"/>
            </p:cNvPicPr>
            <p:nvPr/>
          </p:nvPicPr>
          <p:blipFill>
            <a:blip r:embed="rId4"/>
            <a:stretch>
              <a:fillRect/>
            </a:stretch>
          </p:blipFill>
          <p:spPr>
            <a:xfrm>
              <a:off x="7830344" y="2781358"/>
              <a:ext cx="778189" cy="1139491"/>
            </a:xfrm>
            <a:prstGeom prst="rect">
              <a:avLst/>
            </a:prstGeom>
          </p:spPr>
        </p:pic>
        <p:pic>
          <p:nvPicPr>
            <p:cNvPr id="32" name="Picture 31" descr="Icon&#10;&#10;Description automatically generated">
              <a:extLst>
                <a:ext uri="{FF2B5EF4-FFF2-40B4-BE49-F238E27FC236}">
                  <a16:creationId xmlns:a16="http://schemas.microsoft.com/office/drawing/2014/main" id="{617C7E8D-66DD-E092-564F-DC3EE1CC525A}"/>
                </a:ext>
              </a:extLst>
            </p:cNvPr>
            <p:cNvPicPr>
              <a:picLocks noChangeAspect="1"/>
            </p:cNvPicPr>
            <p:nvPr/>
          </p:nvPicPr>
          <p:blipFill>
            <a:blip r:embed="rId5"/>
            <a:stretch>
              <a:fillRect/>
            </a:stretch>
          </p:blipFill>
          <p:spPr>
            <a:xfrm>
              <a:off x="7774023" y="4798605"/>
              <a:ext cx="788792" cy="586086"/>
            </a:xfrm>
            <a:prstGeom prst="rect">
              <a:avLst/>
            </a:prstGeom>
          </p:spPr>
        </p:pic>
        <p:pic>
          <p:nvPicPr>
            <p:cNvPr id="33" name="Picture 32">
              <a:extLst>
                <a:ext uri="{FF2B5EF4-FFF2-40B4-BE49-F238E27FC236}">
                  <a16:creationId xmlns:a16="http://schemas.microsoft.com/office/drawing/2014/main" id="{86DF2F0C-C632-BFAC-4C28-B0D94FEBADFD}"/>
                </a:ext>
              </a:extLst>
            </p:cNvPr>
            <p:cNvPicPr>
              <a:picLocks noChangeAspect="1"/>
            </p:cNvPicPr>
            <p:nvPr/>
          </p:nvPicPr>
          <p:blipFill>
            <a:blip r:embed="rId6"/>
            <a:stretch>
              <a:fillRect/>
            </a:stretch>
          </p:blipFill>
          <p:spPr>
            <a:xfrm>
              <a:off x="9636177" y="2090187"/>
              <a:ext cx="673427" cy="415940"/>
            </a:xfrm>
            <a:prstGeom prst="rect">
              <a:avLst/>
            </a:prstGeom>
          </p:spPr>
        </p:pic>
        <p:pic>
          <p:nvPicPr>
            <p:cNvPr id="34" name="Picture 33" descr="Icon&#10;&#10;Description automatically generated">
              <a:extLst>
                <a:ext uri="{FF2B5EF4-FFF2-40B4-BE49-F238E27FC236}">
                  <a16:creationId xmlns:a16="http://schemas.microsoft.com/office/drawing/2014/main" id="{538EA038-524C-B4CF-D1A5-44BE03380813}"/>
                </a:ext>
              </a:extLst>
            </p:cNvPr>
            <p:cNvPicPr>
              <a:picLocks noChangeAspect="1"/>
            </p:cNvPicPr>
            <p:nvPr/>
          </p:nvPicPr>
          <p:blipFill>
            <a:blip r:embed="rId7"/>
            <a:stretch>
              <a:fillRect/>
            </a:stretch>
          </p:blipFill>
          <p:spPr>
            <a:xfrm>
              <a:off x="10472405" y="2012474"/>
              <a:ext cx="881395" cy="564489"/>
            </a:xfrm>
            <a:prstGeom prst="rect">
              <a:avLst/>
            </a:prstGeom>
          </p:spPr>
        </p:pic>
        <p:pic>
          <p:nvPicPr>
            <p:cNvPr id="35" name="Picture 34" descr="A picture containing icon&#10;&#10;Description automatically generated">
              <a:extLst>
                <a:ext uri="{FF2B5EF4-FFF2-40B4-BE49-F238E27FC236}">
                  <a16:creationId xmlns:a16="http://schemas.microsoft.com/office/drawing/2014/main" id="{739EBB26-37A7-5EB0-9CCA-EC57BF653383}"/>
                </a:ext>
              </a:extLst>
            </p:cNvPr>
            <p:cNvPicPr>
              <a:picLocks noChangeAspect="1"/>
            </p:cNvPicPr>
            <p:nvPr/>
          </p:nvPicPr>
          <p:blipFill>
            <a:blip r:embed="rId8"/>
            <a:stretch>
              <a:fillRect/>
            </a:stretch>
          </p:blipFill>
          <p:spPr>
            <a:xfrm rot="3646621">
              <a:off x="8536773" y="2039520"/>
              <a:ext cx="1063110" cy="333524"/>
            </a:xfrm>
            <a:prstGeom prst="rect">
              <a:avLst/>
            </a:prstGeom>
          </p:spPr>
        </p:pic>
      </p:grpSp>
      <p:sp>
        <p:nvSpPr>
          <p:cNvPr id="36" name="Right Arrow 35">
            <a:extLst>
              <a:ext uri="{FF2B5EF4-FFF2-40B4-BE49-F238E27FC236}">
                <a16:creationId xmlns:a16="http://schemas.microsoft.com/office/drawing/2014/main" id="{C3D353FC-DE9F-9AFE-157B-1BE217C6BC72}"/>
              </a:ext>
            </a:extLst>
          </p:cNvPr>
          <p:cNvSpPr/>
          <p:nvPr/>
        </p:nvSpPr>
        <p:spPr>
          <a:xfrm>
            <a:off x="3070746" y="4549947"/>
            <a:ext cx="559558" cy="787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37" name="Right Arrow 36">
            <a:extLst>
              <a:ext uri="{FF2B5EF4-FFF2-40B4-BE49-F238E27FC236}">
                <a16:creationId xmlns:a16="http://schemas.microsoft.com/office/drawing/2014/main" id="{0838AB8E-1A69-E828-C655-FD622DB166D5}"/>
              </a:ext>
            </a:extLst>
          </p:cNvPr>
          <p:cNvSpPr/>
          <p:nvPr/>
        </p:nvSpPr>
        <p:spPr>
          <a:xfrm rot="18707598">
            <a:off x="6955932" y="3857263"/>
            <a:ext cx="559558" cy="787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38" name="Right Arrow 37">
            <a:extLst>
              <a:ext uri="{FF2B5EF4-FFF2-40B4-BE49-F238E27FC236}">
                <a16:creationId xmlns:a16="http://schemas.microsoft.com/office/drawing/2014/main" id="{23749972-523A-C40B-7059-D1A4DB571C29}"/>
              </a:ext>
            </a:extLst>
          </p:cNvPr>
          <p:cNvSpPr/>
          <p:nvPr/>
        </p:nvSpPr>
        <p:spPr>
          <a:xfrm>
            <a:off x="7019895" y="4544881"/>
            <a:ext cx="559558" cy="787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39" name="Right Arrow 38">
            <a:extLst>
              <a:ext uri="{FF2B5EF4-FFF2-40B4-BE49-F238E27FC236}">
                <a16:creationId xmlns:a16="http://schemas.microsoft.com/office/drawing/2014/main" id="{3549CF3E-5952-D893-348B-AD82372EDB14}"/>
              </a:ext>
            </a:extLst>
          </p:cNvPr>
          <p:cNvSpPr/>
          <p:nvPr/>
        </p:nvSpPr>
        <p:spPr>
          <a:xfrm rot="1719572">
            <a:off x="6987775" y="5240239"/>
            <a:ext cx="559558" cy="787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pic>
        <p:nvPicPr>
          <p:cNvPr id="41" name="Picture 40" descr="A picture containing diagram&#10;&#10;Description automatically generated">
            <a:extLst>
              <a:ext uri="{FF2B5EF4-FFF2-40B4-BE49-F238E27FC236}">
                <a16:creationId xmlns:a16="http://schemas.microsoft.com/office/drawing/2014/main" id="{4FD1C4E5-48E5-5D4E-7928-826CDE440C65}"/>
              </a:ext>
            </a:extLst>
          </p:cNvPr>
          <p:cNvPicPr>
            <a:picLocks noChangeAspect="1"/>
          </p:cNvPicPr>
          <p:nvPr/>
        </p:nvPicPr>
        <p:blipFill>
          <a:blip r:embed="rId9"/>
          <a:stretch>
            <a:fillRect/>
          </a:stretch>
        </p:blipFill>
        <p:spPr>
          <a:xfrm>
            <a:off x="8039184" y="1886349"/>
            <a:ext cx="1709731" cy="4907562"/>
          </a:xfrm>
          <a:prstGeom prst="rect">
            <a:avLst/>
          </a:prstGeom>
        </p:spPr>
      </p:pic>
      <p:sp>
        <p:nvSpPr>
          <p:cNvPr id="42" name="TextBox 41">
            <a:extLst>
              <a:ext uri="{FF2B5EF4-FFF2-40B4-BE49-F238E27FC236}">
                <a16:creationId xmlns:a16="http://schemas.microsoft.com/office/drawing/2014/main" id="{04C75C88-55CB-8BDF-50D1-E5447B591CF2}"/>
              </a:ext>
            </a:extLst>
          </p:cNvPr>
          <p:cNvSpPr txBox="1"/>
          <p:nvPr/>
        </p:nvSpPr>
        <p:spPr>
          <a:xfrm>
            <a:off x="9892453" y="2607725"/>
            <a:ext cx="1967205" cy="369332"/>
          </a:xfrm>
          <a:prstGeom prst="rect">
            <a:avLst/>
          </a:prstGeom>
          <a:noFill/>
        </p:spPr>
        <p:txBody>
          <a:bodyPr wrap="none" rtlCol="0">
            <a:spAutoFit/>
          </a:bodyPr>
          <a:lstStyle/>
          <a:p>
            <a:r>
              <a:rPr lang="en-CH" b="1" dirty="0">
                <a:latin typeface="Helvetica" pitchFamily="2" charset="0"/>
              </a:rPr>
              <a:t>Ordination plots</a:t>
            </a:r>
          </a:p>
        </p:txBody>
      </p:sp>
      <p:sp>
        <p:nvSpPr>
          <p:cNvPr id="43" name="TextBox 42">
            <a:extLst>
              <a:ext uri="{FF2B5EF4-FFF2-40B4-BE49-F238E27FC236}">
                <a16:creationId xmlns:a16="http://schemas.microsoft.com/office/drawing/2014/main" id="{514D842D-155B-51EF-8D04-29C0F15916D1}"/>
              </a:ext>
            </a:extLst>
          </p:cNvPr>
          <p:cNvSpPr txBox="1"/>
          <p:nvPr/>
        </p:nvSpPr>
        <p:spPr>
          <a:xfrm>
            <a:off x="9924325" y="4315380"/>
            <a:ext cx="1223412" cy="369332"/>
          </a:xfrm>
          <a:prstGeom prst="rect">
            <a:avLst/>
          </a:prstGeom>
          <a:noFill/>
        </p:spPr>
        <p:txBody>
          <a:bodyPr wrap="none" rtlCol="0">
            <a:spAutoFit/>
          </a:bodyPr>
          <a:lstStyle/>
          <a:p>
            <a:r>
              <a:rPr lang="en-CH" b="1" dirty="0">
                <a:latin typeface="Helvetica" pitchFamily="2" charset="0"/>
              </a:rPr>
              <a:t>Networks</a:t>
            </a:r>
          </a:p>
        </p:txBody>
      </p:sp>
      <p:sp>
        <p:nvSpPr>
          <p:cNvPr id="44" name="TextBox 43">
            <a:extLst>
              <a:ext uri="{FF2B5EF4-FFF2-40B4-BE49-F238E27FC236}">
                <a16:creationId xmlns:a16="http://schemas.microsoft.com/office/drawing/2014/main" id="{09F77F50-BF6A-E00E-8240-3293DA57BC9B}"/>
              </a:ext>
            </a:extLst>
          </p:cNvPr>
          <p:cNvSpPr txBox="1"/>
          <p:nvPr/>
        </p:nvSpPr>
        <p:spPr>
          <a:xfrm>
            <a:off x="9894410" y="5784844"/>
            <a:ext cx="1326004" cy="369332"/>
          </a:xfrm>
          <a:prstGeom prst="rect">
            <a:avLst/>
          </a:prstGeom>
          <a:noFill/>
        </p:spPr>
        <p:txBody>
          <a:bodyPr wrap="none" rtlCol="0">
            <a:spAutoFit/>
          </a:bodyPr>
          <a:lstStyle/>
          <a:p>
            <a:r>
              <a:rPr lang="en-CH" b="1" dirty="0">
                <a:latin typeface="Helvetica" pitchFamily="2" charset="0"/>
              </a:rPr>
              <a:t>Clustering</a:t>
            </a:r>
          </a:p>
        </p:txBody>
      </p:sp>
      <p:sp>
        <p:nvSpPr>
          <p:cNvPr id="45" name="TextBox 44">
            <a:extLst>
              <a:ext uri="{FF2B5EF4-FFF2-40B4-BE49-F238E27FC236}">
                <a16:creationId xmlns:a16="http://schemas.microsoft.com/office/drawing/2014/main" id="{35AE2980-D613-147D-97DA-2838656097BC}"/>
              </a:ext>
            </a:extLst>
          </p:cNvPr>
          <p:cNvSpPr txBox="1"/>
          <p:nvPr/>
        </p:nvSpPr>
        <p:spPr>
          <a:xfrm>
            <a:off x="4723386" y="6091491"/>
            <a:ext cx="1903085" cy="369332"/>
          </a:xfrm>
          <a:prstGeom prst="rect">
            <a:avLst/>
          </a:prstGeom>
          <a:noFill/>
        </p:spPr>
        <p:txBody>
          <a:bodyPr wrap="none" rtlCol="0">
            <a:spAutoFit/>
          </a:bodyPr>
          <a:lstStyle/>
          <a:p>
            <a:r>
              <a:rPr lang="en-CH" b="1" dirty="0">
                <a:latin typeface="Helvetica" pitchFamily="2" charset="0"/>
              </a:rPr>
              <a:t>Distance matrix</a:t>
            </a:r>
          </a:p>
        </p:txBody>
      </p:sp>
      <p:sp>
        <p:nvSpPr>
          <p:cNvPr id="46" name="TextBox 45">
            <a:extLst>
              <a:ext uri="{FF2B5EF4-FFF2-40B4-BE49-F238E27FC236}">
                <a16:creationId xmlns:a16="http://schemas.microsoft.com/office/drawing/2014/main" id="{977C2A93-FA89-F327-8E70-FC38F2E49175}"/>
              </a:ext>
            </a:extLst>
          </p:cNvPr>
          <p:cNvSpPr txBox="1"/>
          <p:nvPr/>
        </p:nvSpPr>
        <p:spPr>
          <a:xfrm>
            <a:off x="1049840" y="6095442"/>
            <a:ext cx="1454244" cy="369332"/>
          </a:xfrm>
          <a:prstGeom prst="rect">
            <a:avLst/>
          </a:prstGeom>
          <a:noFill/>
        </p:spPr>
        <p:txBody>
          <a:bodyPr wrap="none" rtlCol="0">
            <a:spAutoFit/>
          </a:bodyPr>
          <a:lstStyle/>
          <a:p>
            <a:r>
              <a:rPr lang="en-CH" b="1" dirty="0">
                <a:latin typeface="Helvetica" pitchFamily="2" charset="0"/>
              </a:rPr>
              <a:t>Count table</a:t>
            </a:r>
          </a:p>
        </p:txBody>
      </p:sp>
    </p:spTree>
    <p:extLst>
      <p:ext uri="{BB962C8B-B14F-4D97-AF65-F5344CB8AC3E}">
        <p14:creationId xmlns:p14="http://schemas.microsoft.com/office/powerpoint/2010/main" val="1489418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BC4B-936C-49EB-23FD-F6CFB159C89A}"/>
              </a:ext>
            </a:extLst>
          </p:cNvPr>
          <p:cNvSpPr>
            <a:spLocks noGrp="1"/>
          </p:cNvSpPr>
          <p:nvPr>
            <p:ph type="title"/>
          </p:nvPr>
        </p:nvSpPr>
        <p:spPr/>
        <p:txBody>
          <a:bodyPr/>
          <a:lstStyle/>
          <a:p>
            <a:r>
              <a:rPr lang="en-CH" dirty="0"/>
              <a:t>Content</a:t>
            </a:r>
          </a:p>
        </p:txBody>
      </p:sp>
      <p:sp>
        <p:nvSpPr>
          <p:cNvPr id="3" name="Content Placeholder 2">
            <a:extLst>
              <a:ext uri="{FF2B5EF4-FFF2-40B4-BE49-F238E27FC236}">
                <a16:creationId xmlns:a16="http://schemas.microsoft.com/office/drawing/2014/main" id="{7F01F5BC-1135-0CC8-C4C7-DB3AFB938C85}"/>
              </a:ext>
            </a:extLst>
          </p:cNvPr>
          <p:cNvSpPr>
            <a:spLocks noGrp="1"/>
          </p:cNvSpPr>
          <p:nvPr>
            <p:ph idx="1"/>
          </p:nvPr>
        </p:nvSpPr>
        <p:spPr/>
        <p:txBody>
          <a:bodyPr>
            <a:normAutofit/>
          </a:bodyPr>
          <a:lstStyle/>
          <a:p>
            <a:pPr marL="457200" indent="-457200">
              <a:buFont typeface="+mj-lt"/>
              <a:buAutoNum type="arabicPeriod"/>
            </a:pPr>
            <a:endParaRPr lang="en-GB" sz="2000" dirty="0"/>
          </a:p>
          <a:p>
            <a:pPr marL="457200" indent="-457200">
              <a:buFont typeface="+mj-lt"/>
              <a:buAutoNum type="arabicPeriod"/>
            </a:pPr>
            <a:r>
              <a:rPr lang="en-GB" sz="2000" dirty="0"/>
              <a:t>Background</a:t>
            </a:r>
          </a:p>
          <a:p>
            <a:pPr marL="457200" indent="-457200">
              <a:buFont typeface="+mj-lt"/>
              <a:buAutoNum type="arabicPeriod"/>
            </a:pPr>
            <a:r>
              <a:rPr lang="en-US" sz="2000" dirty="0"/>
              <a:t>Overall </a:t>
            </a:r>
            <a:r>
              <a:rPr lang="en-CH" sz="2000" dirty="0"/>
              <a:t>workflow</a:t>
            </a:r>
          </a:p>
          <a:p>
            <a:pPr marL="457200" indent="-457200">
              <a:buFont typeface="+mj-lt"/>
              <a:buAutoNum type="arabicPeriod"/>
            </a:pPr>
            <a:r>
              <a:rPr lang="en-GB" sz="2000" dirty="0"/>
              <a:t>Exploring the data</a:t>
            </a:r>
          </a:p>
          <a:p>
            <a:pPr marL="914400" lvl="1" indent="-457200">
              <a:buFont typeface="+mj-lt"/>
              <a:buAutoNum type="arabicPeriod"/>
            </a:pPr>
            <a:r>
              <a:rPr lang="en-GB" sz="1800" dirty="0"/>
              <a:t>T</a:t>
            </a:r>
            <a:r>
              <a:rPr lang="en-CH" sz="1800" dirty="0"/>
              <a:t>he count table</a:t>
            </a:r>
          </a:p>
          <a:p>
            <a:pPr marL="914400" lvl="1" indent="-457200">
              <a:buFont typeface="+mj-lt"/>
              <a:buAutoNum type="arabicPeriod"/>
            </a:pPr>
            <a:r>
              <a:rPr lang="en-GB" sz="1800" dirty="0"/>
              <a:t>T</a:t>
            </a:r>
            <a:r>
              <a:rPr lang="en-CH" sz="1800" dirty="0"/>
              <a:t>he taxonomy table</a:t>
            </a:r>
          </a:p>
          <a:p>
            <a:pPr marL="457200" indent="-457200">
              <a:buFont typeface="+mj-lt"/>
              <a:buAutoNum type="arabicPeriod"/>
            </a:pPr>
            <a:r>
              <a:rPr lang="en-GB" sz="2000" dirty="0" err="1"/>
              <a:t>Analyzing</a:t>
            </a:r>
            <a:r>
              <a:rPr lang="en-GB" sz="2000" dirty="0"/>
              <a:t> the data</a:t>
            </a:r>
          </a:p>
          <a:p>
            <a:pPr marL="914400" lvl="1" indent="-457200">
              <a:buFont typeface="+mj-lt"/>
              <a:buAutoNum type="arabicPeriod"/>
            </a:pPr>
            <a:r>
              <a:rPr lang="en-GB" sz="1800" dirty="0"/>
              <a:t>T</a:t>
            </a:r>
            <a:r>
              <a:rPr lang="en-CH" sz="1800" dirty="0"/>
              <a:t>axon analysis</a:t>
            </a:r>
          </a:p>
          <a:p>
            <a:pPr marL="914400" lvl="1" indent="-457200">
              <a:buFont typeface="+mj-lt"/>
              <a:buAutoNum type="arabicPeriod"/>
            </a:pPr>
            <a:r>
              <a:rPr lang="en-GB" sz="1800" dirty="0"/>
              <a:t>A</a:t>
            </a:r>
            <a:r>
              <a:rPr lang="en-CH" sz="1800" dirty="0"/>
              <a:t>lpha-diversity</a:t>
            </a:r>
          </a:p>
          <a:p>
            <a:pPr marL="914400" lvl="1" indent="-457200">
              <a:buFont typeface="+mj-lt"/>
              <a:buAutoNum type="arabicPeriod"/>
            </a:pPr>
            <a:r>
              <a:rPr lang="en-CH" sz="1800" dirty="0"/>
              <a:t>Beta-diversity</a:t>
            </a:r>
          </a:p>
          <a:p>
            <a:pPr marL="457200" indent="-457200">
              <a:buFont typeface="+mj-lt"/>
              <a:buAutoNum type="arabicPeriod"/>
            </a:pPr>
            <a:r>
              <a:rPr lang="en-CH" sz="2000" dirty="0"/>
              <a:t>Our topic: water kefir microbiota</a:t>
            </a:r>
          </a:p>
          <a:p>
            <a:pPr marL="457200" indent="-457200">
              <a:buFont typeface="+mj-lt"/>
              <a:buAutoNum type="arabicPeriod"/>
            </a:pPr>
            <a:r>
              <a:rPr lang="en-GB" sz="2000" dirty="0"/>
              <a:t>Diversity analyses in</a:t>
            </a:r>
            <a:r>
              <a:rPr lang="en-CH" sz="2000" dirty="0"/>
              <a:t> R</a:t>
            </a:r>
          </a:p>
          <a:p>
            <a:endParaRPr lang="en-CH" sz="2000" dirty="0"/>
          </a:p>
          <a:p>
            <a:endParaRPr lang="en-CH" sz="2000" dirty="0"/>
          </a:p>
        </p:txBody>
      </p:sp>
    </p:spTree>
    <p:extLst>
      <p:ext uri="{BB962C8B-B14F-4D97-AF65-F5344CB8AC3E}">
        <p14:creationId xmlns:p14="http://schemas.microsoft.com/office/powerpoint/2010/main" val="3661254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0" indent="0">
              <a:buNone/>
            </a:pPr>
            <a:r>
              <a:rPr lang="en-CH" b="1" dirty="0"/>
              <a:t>Ordination plots</a:t>
            </a:r>
          </a:p>
          <a:p>
            <a:pPr marL="0" indent="0">
              <a:buNone/>
            </a:pPr>
            <a:endParaRPr lang="en-CH" dirty="0"/>
          </a:p>
          <a:p>
            <a:pPr marL="0" indent="0" algn="ctr">
              <a:buNone/>
            </a:pPr>
            <a:r>
              <a:rPr lang="en-GB" sz="1800" i="1" dirty="0"/>
              <a:t>“Ordination is a collective term for multivariate techniques which summarize a multidimensional dataset in such a way that when it is projected onto a low dimensional space, any intrinsic pattern the data may possess becomes apparent upon visual inspection”  </a:t>
            </a:r>
            <a:r>
              <a:rPr lang="en-GB" sz="1800" dirty="0"/>
              <a:t>(</a:t>
            </a:r>
            <a:r>
              <a:rPr lang="en-GB" sz="1800" dirty="0" err="1"/>
              <a:t>Pielou</a:t>
            </a:r>
            <a:r>
              <a:rPr lang="en-GB" sz="1800" dirty="0"/>
              <a:t>, 1984)</a:t>
            </a:r>
          </a:p>
          <a:p>
            <a:pPr marL="0" indent="0" algn="ctr">
              <a:buNone/>
            </a:pPr>
            <a:endParaRPr lang="en-CH" sz="1800" dirty="0"/>
          </a:p>
          <a:p>
            <a:r>
              <a:rPr lang="en-GB" sz="1600" dirty="0"/>
              <a:t>A</a:t>
            </a:r>
            <a:r>
              <a:rPr lang="en-CH" sz="1600" dirty="0"/>
              <a:t>ttempt to best represent the distances on a limited number of axes</a:t>
            </a:r>
          </a:p>
          <a:p>
            <a:pPr marL="0" indent="0">
              <a:buNone/>
            </a:pPr>
            <a:endParaRPr lang="en-CH" dirty="0"/>
          </a:p>
          <a:p>
            <a:endParaRPr lang="en-CH" sz="1800" dirty="0"/>
          </a:p>
          <a:p>
            <a:endParaRPr lang="en-CH" sz="1800" dirty="0"/>
          </a:p>
          <a:p>
            <a:endParaRPr lang="en-CH" sz="1800" dirty="0"/>
          </a:p>
        </p:txBody>
      </p:sp>
      <p:pic>
        <p:nvPicPr>
          <p:cNvPr id="11266" name="Picture 2" descr="3d Render Camel Different Angles Use Stock Illustration 2097426223 |  Shutterstock">
            <a:extLst>
              <a:ext uri="{FF2B5EF4-FFF2-40B4-BE49-F238E27FC236}">
                <a16:creationId xmlns:a16="http://schemas.microsoft.com/office/drawing/2014/main" id="{5721E5FF-17CC-FEF7-DE6F-6BF19CB038F3}"/>
              </a:ext>
            </a:extLst>
          </p:cNvPr>
          <p:cNvPicPr>
            <a:picLocks noChangeAspect="1" noChangeArrowheads="1"/>
          </p:cNvPicPr>
          <p:nvPr/>
        </p:nvPicPr>
        <p:blipFill rotWithShape="1">
          <a:blip r:embed="rId2">
            <a:biLevel thresh="7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b="14132"/>
          <a:stretch/>
        </p:blipFill>
        <p:spPr bwMode="auto">
          <a:xfrm>
            <a:off x="1575380" y="3815041"/>
            <a:ext cx="9531711" cy="208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77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0" indent="0">
              <a:buNone/>
            </a:pPr>
            <a:r>
              <a:rPr lang="en-CH" b="1" dirty="0"/>
              <a:t>Ordination plots</a:t>
            </a:r>
          </a:p>
          <a:p>
            <a:pPr marL="0" indent="0">
              <a:buNone/>
            </a:pPr>
            <a:endParaRPr lang="en-CH" dirty="0"/>
          </a:p>
          <a:p>
            <a:pPr marL="0" indent="0">
              <a:buNone/>
            </a:pPr>
            <a:r>
              <a:rPr lang="en-CH" i="1" dirty="0"/>
              <a:t>1-dimension</a:t>
            </a:r>
          </a:p>
          <a:p>
            <a:pPr marL="0" indent="0">
              <a:buNone/>
            </a:pPr>
            <a:endParaRPr lang="en-CH" dirty="0"/>
          </a:p>
          <a:p>
            <a:endParaRPr lang="en-CH" sz="1800" dirty="0"/>
          </a:p>
          <a:p>
            <a:endParaRPr lang="en-CH" sz="1800" dirty="0"/>
          </a:p>
          <a:p>
            <a:endParaRPr lang="en-CH" sz="1800" dirty="0"/>
          </a:p>
        </p:txBody>
      </p:sp>
      <p:pic>
        <p:nvPicPr>
          <p:cNvPr id="9" name="Picture 8" descr="A picture containing antenna&#10;&#10;Description automatically generated">
            <a:extLst>
              <a:ext uri="{FF2B5EF4-FFF2-40B4-BE49-F238E27FC236}">
                <a16:creationId xmlns:a16="http://schemas.microsoft.com/office/drawing/2014/main" id="{8124DF45-5F06-6388-4A34-7F3A297CB703}"/>
              </a:ext>
            </a:extLst>
          </p:cNvPr>
          <p:cNvPicPr>
            <a:picLocks noChangeAspect="1"/>
          </p:cNvPicPr>
          <p:nvPr/>
        </p:nvPicPr>
        <p:blipFill>
          <a:blip r:embed="rId2"/>
          <a:stretch>
            <a:fillRect/>
          </a:stretch>
        </p:blipFill>
        <p:spPr>
          <a:xfrm>
            <a:off x="5683442" y="4173560"/>
            <a:ext cx="3390900" cy="774700"/>
          </a:xfrm>
          <a:prstGeom prst="rect">
            <a:avLst/>
          </a:prstGeom>
        </p:spPr>
      </p:pic>
    </p:spTree>
    <p:extLst>
      <p:ext uri="{BB962C8B-B14F-4D97-AF65-F5344CB8AC3E}">
        <p14:creationId xmlns:p14="http://schemas.microsoft.com/office/powerpoint/2010/main" val="976425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0" indent="0">
              <a:buNone/>
            </a:pPr>
            <a:r>
              <a:rPr lang="en-CH" b="1" dirty="0"/>
              <a:t>Ordination plots</a:t>
            </a:r>
          </a:p>
          <a:p>
            <a:pPr marL="0" indent="0">
              <a:buNone/>
            </a:pPr>
            <a:endParaRPr lang="en-CH" dirty="0"/>
          </a:p>
          <a:p>
            <a:pPr marL="0" indent="0">
              <a:buNone/>
            </a:pPr>
            <a:r>
              <a:rPr lang="en-CH" i="1" dirty="0"/>
              <a:t>2-dimensions</a:t>
            </a:r>
          </a:p>
          <a:p>
            <a:endParaRPr lang="en-CH" sz="1800" dirty="0"/>
          </a:p>
          <a:p>
            <a:endParaRPr lang="en-CH" sz="1800" dirty="0"/>
          </a:p>
          <a:p>
            <a:endParaRPr lang="en-CH" sz="1800" dirty="0"/>
          </a:p>
        </p:txBody>
      </p:sp>
      <p:pic>
        <p:nvPicPr>
          <p:cNvPr id="5" name="Picture 4" descr="Chart, scatter chart, box and whisker chart&#10;&#10;Description automatically generated">
            <a:extLst>
              <a:ext uri="{FF2B5EF4-FFF2-40B4-BE49-F238E27FC236}">
                <a16:creationId xmlns:a16="http://schemas.microsoft.com/office/drawing/2014/main" id="{BBFE32CB-D0D3-4DA2-3721-3372A24162E9}"/>
              </a:ext>
            </a:extLst>
          </p:cNvPr>
          <p:cNvPicPr>
            <a:picLocks noChangeAspect="1"/>
          </p:cNvPicPr>
          <p:nvPr/>
        </p:nvPicPr>
        <p:blipFill>
          <a:blip r:embed="rId2"/>
          <a:stretch>
            <a:fillRect/>
          </a:stretch>
        </p:blipFill>
        <p:spPr>
          <a:xfrm>
            <a:off x="5341490" y="1504826"/>
            <a:ext cx="3746500" cy="3416300"/>
          </a:xfrm>
          <a:prstGeom prst="rect">
            <a:avLst/>
          </a:prstGeom>
        </p:spPr>
      </p:pic>
    </p:spTree>
    <p:extLst>
      <p:ext uri="{BB962C8B-B14F-4D97-AF65-F5344CB8AC3E}">
        <p14:creationId xmlns:p14="http://schemas.microsoft.com/office/powerpoint/2010/main" val="283265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0" indent="0">
              <a:buNone/>
            </a:pPr>
            <a:r>
              <a:rPr lang="en-CH" b="1" dirty="0"/>
              <a:t>Ordination plots</a:t>
            </a:r>
          </a:p>
          <a:p>
            <a:pPr marL="0" indent="0">
              <a:buNone/>
            </a:pPr>
            <a:endParaRPr lang="en-CH" dirty="0"/>
          </a:p>
          <a:p>
            <a:pPr marL="0" indent="0">
              <a:buNone/>
            </a:pPr>
            <a:r>
              <a:rPr lang="en-CH" i="1" dirty="0"/>
              <a:t>3-dimensions</a:t>
            </a:r>
          </a:p>
          <a:p>
            <a:endParaRPr lang="en-CH" sz="1800" dirty="0"/>
          </a:p>
          <a:p>
            <a:endParaRPr lang="en-CH" sz="1800" dirty="0"/>
          </a:p>
          <a:p>
            <a:endParaRPr lang="en-CH" sz="1800" dirty="0"/>
          </a:p>
        </p:txBody>
      </p:sp>
      <p:pic>
        <p:nvPicPr>
          <p:cNvPr id="9" name="Picture 8" descr="A picture containing antenna&#10;&#10;Description automatically generated">
            <a:extLst>
              <a:ext uri="{FF2B5EF4-FFF2-40B4-BE49-F238E27FC236}">
                <a16:creationId xmlns:a16="http://schemas.microsoft.com/office/drawing/2014/main" id="{8124DF45-5F06-6388-4A34-7F3A297CB703}"/>
              </a:ext>
            </a:extLst>
          </p:cNvPr>
          <p:cNvPicPr>
            <a:picLocks noChangeAspect="1"/>
          </p:cNvPicPr>
          <p:nvPr/>
        </p:nvPicPr>
        <p:blipFill>
          <a:blip r:embed="rId2"/>
          <a:stretch>
            <a:fillRect/>
          </a:stretch>
        </p:blipFill>
        <p:spPr>
          <a:xfrm>
            <a:off x="5164825" y="3740242"/>
            <a:ext cx="3390900" cy="774700"/>
          </a:xfrm>
          <a:prstGeom prst="rect">
            <a:avLst/>
          </a:prstGeom>
        </p:spPr>
      </p:pic>
      <p:pic>
        <p:nvPicPr>
          <p:cNvPr id="5" name="Picture 4" descr="Chart, scatter chart, box and whisker chart&#10;&#10;Description automatically generated">
            <a:extLst>
              <a:ext uri="{FF2B5EF4-FFF2-40B4-BE49-F238E27FC236}">
                <a16:creationId xmlns:a16="http://schemas.microsoft.com/office/drawing/2014/main" id="{BBFE32CB-D0D3-4DA2-3721-3372A24162E9}"/>
              </a:ext>
            </a:extLst>
          </p:cNvPr>
          <p:cNvPicPr>
            <a:picLocks noChangeAspect="1"/>
          </p:cNvPicPr>
          <p:nvPr/>
        </p:nvPicPr>
        <p:blipFill>
          <a:blip r:embed="rId3"/>
          <a:stretch>
            <a:fillRect/>
          </a:stretch>
        </p:blipFill>
        <p:spPr>
          <a:xfrm>
            <a:off x="4809225" y="1858399"/>
            <a:ext cx="3746500" cy="3416300"/>
          </a:xfrm>
          <a:prstGeom prst="rect">
            <a:avLst/>
          </a:prstGeom>
        </p:spPr>
      </p:pic>
      <p:pic>
        <p:nvPicPr>
          <p:cNvPr id="6" name="Picture 5" descr="Chart&#10;&#10;Description automatically generated">
            <a:extLst>
              <a:ext uri="{FF2B5EF4-FFF2-40B4-BE49-F238E27FC236}">
                <a16:creationId xmlns:a16="http://schemas.microsoft.com/office/drawing/2014/main" id="{6A903CF8-7D00-F60D-3867-8AD272C7FD68}"/>
              </a:ext>
            </a:extLst>
          </p:cNvPr>
          <p:cNvPicPr>
            <a:picLocks noChangeAspect="1"/>
          </p:cNvPicPr>
          <p:nvPr/>
        </p:nvPicPr>
        <p:blipFill>
          <a:blip r:embed="rId4"/>
          <a:stretch>
            <a:fillRect/>
          </a:stretch>
        </p:blipFill>
        <p:spPr>
          <a:xfrm>
            <a:off x="3485392" y="1498692"/>
            <a:ext cx="5930900" cy="5257800"/>
          </a:xfrm>
          <a:prstGeom prst="rect">
            <a:avLst/>
          </a:prstGeom>
        </p:spPr>
      </p:pic>
    </p:spTree>
    <p:extLst>
      <p:ext uri="{BB962C8B-B14F-4D97-AF65-F5344CB8AC3E}">
        <p14:creationId xmlns:p14="http://schemas.microsoft.com/office/powerpoint/2010/main" val="2247184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0" indent="0">
              <a:buNone/>
            </a:pPr>
            <a:r>
              <a:rPr lang="en-CH" b="1" dirty="0"/>
              <a:t>Ordination plots</a:t>
            </a:r>
          </a:p>
          <a:p>
            <a:pPr marL="0" indent="0">
              <a:buNone/>
            </a:pPr>
            <a:endParaRPr lang="en-CH" dirty="0"/>
          </a:p>
          <a:p>
            <a:r>
              <a:rPr lang="fr-FR" sz="1600" b="1" dirty="0">
                <a:solidFill>
                  <a:schemeClr val="accent2"/>
                </a:solidFill>
              </a:rPr>
              <a:t>Principal component </a:t>
            </a:r>
            <a:r>
              <a:rPr lang="fr-FR" sz="1600" b="1" dirty="0" err="1">
                <a:solidFill>
                  <a:schemeClr val="accent2"/>
                </a:solidFill>
              </a:rPr>
              <a:t>analysis</a:t>
            </a:r>
            <a:r>
              <a:rPr lang="fr-FR" sz="1600" dirty="0"/>
              <a:t>: </a:t>
            </a:r>
            <a:r>
              <a:rPr lang="fr-FR" sz="1600" dirty="0" err="1"/>
              <a:t>linear</a:t>
            </a:r>
            <a:r>
              <a:rPr lang="fr-FR" sz="1600" dirty="0"/>
              <a:t> ordination technique </a:t>
            </a:r>
            <a:r>
              <a:rPr lang="fr-FR" sz="1600" dirty="0" err="1"/>
              <a:t>based</a:t>
            </a:r>
            <a:r>
              <a:rPr lang="fr-FR" sz="1600" dirty="0"/>
              <a:t> on </a:t>
            </a:r>
            <a:r>
              <a:rPr lang="fr-FR" sz="1600" dirty="0" err="1"/>
              <a:t>Euclidean</a:t>
            </a:r>
            <a:r>
              <a:rPr lang="fr-FR" sz="1600" dirty="0"/>
              <a:t> distance </a:t>
            </a:r>
            <a:r>
              <a:rPr lang="fr-FR" sz="1600" dirty="0" err="1"/>
              <a:t>between</a:t>
            </a:r>
            <a:r>
              <a:rPr lang="fr-FR" sz="1600" dirty="0"/>
              <a:t> </a:t>
            </a:r>
            <a:r>
              <a:rPr lang="fr-FR" sz="1600" dirty="0" err="1"/>
              <a:t>samples</a:t>
            </a:r>
            <a:endParaRPr lang="fr-FR" sz="1600" dirty="0"/>
          </a:p>
          <a:p>
            <a:pPr lvl="1"/>
            <a:r>
              <a:rPr lang="fr-FR" sz="1400" dirty="0" err="1"/>
              <a:t>Does</a:t>
            </a:r>
            <a:r>
              <a:rPr lang="fr-FR" sz="1400" dirty="0"/>
              <a:t> not </a:t>
            </a:r>
            <a:r>
              <a:rPr lang="fr-FR" sz="1400" dirty="0" err="1"/>
              <a:t>handle</a:t>
            </a:r>
            <a:r>
              <a:rPr lang="fr-FR" sz="1400" dirty="0"/>
              <a:t> </a:t>
            </a:r>
            <a:r>
              <a:rPr lang="fr-FR" sz="1400" dirty="0" err="1"/>
              <a:t>well</a:t>
            </a:r>
            <a:r>
              <a:rPr lang="fr-FR" sz="1400" dirty="0"/>
              <a:t> </a:t>
            </a:r>
            <a:r>
              <a:rPr lang="fr-FR" sz="1400" dirty="0" err="1"/>
              <a:t>datasets</a:t>
            </a:r>
            <a:r>
              <a:rPr lang="fr-FR" sz="1400" dirty="0"/>
              <a:t> </a:t>
            </a:r>
            <a:r>
              <a:rPr lang="fr-FR" sz="1400" dirty="0" err="1"/>
              <a:t>with</a:t>
            </a:r>
            <a:r>
              <a:rPr lang="fr-FR" sz="1400" dirty="0"/>
              <a:t> </a:t>
            </a:r>
            <a:r>
              <a:rPr lang="fr-FR" sz="1400" dirty="0" err="1"/>
              <a:t>null</a:t>
            </a:r>
            <a:r>
              <a:rPr lang="fr-FR" sz="1400" dirty="0"/>
              <a:t> values (double-</a:t>
            </a:r>
            <a:r>
              <a:rPr lang="fr-FR" sz="1400" dirty="0" err="1"/>
              <a:t>zero</a:t>
            </a:r>
            <a:r>
              <a:rPr lang="fr-FR" sz="1400" dirty="0"/>
              <a:t> </a:t>
            </a:r>
            <a:r>
              <a:rPr lang="fr-FR" sz="1400" dirty="0" err="1"/>
              <a:t>problem</a:t>
            </a:r>
            <a:r>
              <a:rPr lang="fr-FR" sz="1400" dirty="0"/>
              <a:t>)</a:t>
            </a:r>
          </a:p>
          <a:p>
            <a:r>
              <a:rPr lang="fr-FR" sz="1600" b="1" dirty="0">
                <a:solidFill>
                  <a:schemeClr val="accent6"/>
                </a:solidFill>
              </a:rPr>
              <a:t>Principal </a:t>
            </a:r>
            <a:r>
              <a:rPr lang="fr-FR" sz="1600" b="1" dirty="0" err="1">
                <a:solidFill>
                  <a:schemeClr val="accent6"/>
                </a:solidFill>
              </a:rPr>
              <a:t>coordinate</a:t>
            </a:r>
            <a:r>
              <a:rPr lang="fr-FR" sz="1600" b="1" dirty="0">
                <a:solidFill>
                  <a:schemeClr val="accent6"/>
                </a:solidFill>
              </a:rPr>
              <a:t> </a:t>
            </a:r>
            <a:r>
              <a:rPr lang="fr-FR" sz="1600" b="1" dirty="0" err="1">
                <a:solidFill>
                  <a:schemeClr val="accent6"/>
                </a:solidFill>
              </a:rPr>
              <a:t>analysis</a:t>
            </a:r>
            <a:r>
              <a:rPr lang="fr-FR" sz="1600" dirty="0"/>
              <a:t>: non-</a:t>
            </a:r>
            <a:r>
              <a:rPr lang="fr-FR" sz="1600" dirty="0" err="1"/>
              <a:t>linear</a:t>
            </a:r>
            <a:r>
              <a:rPr lang="fr-FR" sz="1600" dirty="0"/>
              <a:t> ordination technique </a:t>
            </a:r>
            <a:r>
              <a:rPr lang="fr-FR" sz="1600" dirty="0" err="1"/>
              <a:t>based</a:t>
            </a:r>
            <a:r>
              <a:rPr lang="fr-FR" sz="1600" dirty="0"/>
              <a:t> on </a:t>
            </a:r>
            <a:r>
              <a:rPr lang="fr-FR" sz="1600" dirty="0" err="1"/>
              <a:t>any</a:t>
            </a:r>
            <a:r>
              <a:rPr lang="fr-FR" sz="1600" dirty="0"/>
              <a:t> distance </a:t>
            </a:r>
            <a:r>
              <a:rPr lang="fr-FR" sz="1600" dirty="0" err="1"/>
              <a:t>between</a:t>
            </a:r>
            <a:r>
              <a:rPr lang="fr-FR" sz="1600" dirty="0"/>
              <a:t> </a:t>
            </a:r>
            <a:r>
              <a:rPr lang="fr-FR" sz="1600" dirty="0" err="1"/>
              <a:t>samples</a:t>
            </a:r>
            <a:endParaRPr lang="fr-FR" sz="1600" dirty="0"/>
          </a:p>
          <a:p>
            <a:r>
              <a:rPr lang="fr-FR" sz="1600" b="1" dirty="0">
                <a:solidFill>
                  <a:schemeClr val="tx2"/>
                </a:solidFill>
              </a:rPr>
              <a:t>Non-</a:t>
            </a:r>
            <a:r>
              <a:rPr lang="fr-FR" sz="1600" b="1" dirty="0" err="1">
                <a:solidFill>
                  <a:schemeClr val="tx2"/>
                </a:solidFill>
              </a:rPr>
              <a:t>Metric</a:t>
            </a:r>
            <a:r>
              <a:rPr lang="fr-FR" sz="1600" b="1" dirty="0">
                <a:solidFill>
                  <a:schemeClr val="tx2"/>
                </a:solidFill>
              </a:rPr>
              <a:t> Multi-</a:t>
            </a:r>
            <a:r>
              <a:rPr lang="fr-FR" sz="1600" b="1" dirty="0" err="1">
                <a:solidFill>
                  <a:schemeClr val="tx2"/>
                </a:solidFill>
              </a:rPr>
              <a:t>Dimensional</a:t>
            </a:r>
            <a:r>
              <a:rPr lang="fr-FR" sz="1600" b="1" dirty="0">
                <a:solidFill>
                  <a:schemeClr val="tx2"/>
                </a:solidFill>
              </a:rPr>
              <a:t> </a:t>
            </a:r>
            <a:r>
              <a:rPr lang="fr-FR" sz="1600" b="1" dirty="0" err="1">
                <a:solidFill>
                  <a:schemeClr val="tx2"/>
                </a:solidFill>
              </a:rPr>
              <a:t>Scaling</a:t>
            </a:r>
            <a:r>
              <a:rPr lang="fr-FR" sz="1600" dirty="0"/>
              <a:t>: ordination technique </a:t>
            </a:r>
            <a:r>
              <a:rPr lang="fr-FR" sz="1600" dirty="0" err="1"/>
              <a:t>based</a:t>
            </a:r>
            <a:r>
              <a:rPr lang="fr-FR" sz="1600" dirty="0"/>
              <a:t> on the </a:t>
            </a:r>
            <a:r>
              <a:rPr lang="fr-FR" sz="1600" dirty="0" err="1"/>
              <a:t>ranks</a:t>
            </a:r>
            <a:r>
              <a:rPr lang="fr-FR" sz="1600" dirty="0"/>
              <a:t> of the </a:t>
            </a:r>
            <a:r>
              <a:rPr lang="fr-FR" sz="1600" dirty="0" err="1"/>
              <a:t>dissimilarity</a:t>
            </a:r>
            <a:r>
              <a:rPr lang="fr-FR" sz="1600" dirty="0"/>
              <a:t> values </a:t>
            </a:r>
            <a:r>
              <a:rPr lang="fr-FR" sz="1600" dirty="0" err="1"/>
              <a:t>between</a:t>
            </a:r>
            <a:r>
              <a:rPr lang="fr-FR" sz="1600" dirty="0"/>
              <a:t> </a:t>
            </a:r>
            <a:r>
              <a:rPr lang="fr-FR" sz="1600" dirty="0" err="1"/>
              <a:t>samples</a:t>
            </a:r>
            <a:r>
              <a:rPr lang="fr-FR" sz="1600" dirty="0"/>
              <a:t> (</a:t>
            </a:r>
            <a:r>
              <a:rPr lang="fr-FR" sz="1600" dirty="0" err="1"/>
              <a:t>iterative</a:t>
            </a:r>
            <a:r>
              <a:rPr lang="fr-FR" sz="1600" dirty="0"/>
              <a:t> process), </a:t>
            </a:r>
            <a:r>
              <a:rPr lang="fr-FR" sz="1600" dirty="0" err="1"/>
              <a:t>using</a:t>
            </a:r>
            <a:r>
              <a:rPr lang="fr-FR" sz="1600" dirty="0"/>
              <a:t> non-</a:t>
            </a:r>
            <a:r>
              <a:rPr lang="fr-FR" sz="1600" dirty="0" err="1"/>
              <a:t>metric</a:t>
            </a:r>
            <a:r>
              <a:rPr lang="fr-FR" sz="1600" dirty="0"/>
              <a:t> distances (Bray-Curtis)</a:t>
            </a:r>
            <a:endParaRPr lang="en-CH" sz="1600" dirty="0"/>
          </a:p>
          <a:p>
            <a:pPr marL="0" indent="0">
              <a:buNone/>
            </a:pPr>
            <a:endParaRPr lang="en-CH" sz="1800" dirty="0"/>
          </a:p>
          <a:p>
            <a:pPr>
              <a:buFont typeface="Wingdings" pitchFamily="2" charset="2"/>
              <a:buChar char="Ø"/>
            </a:pPr>
            <a:r>
              <a:rPr lang="en-GB" sz="1600" dirty="0"/>
              <a:t>Each component returns a score for each sample</a:t>
            </a:r>
          </a:p>
          <a:p>
            <a:pPr>
              <a:buFont typeface="Wingdings" pitchFamily="2" charset="2"/>
              <a:buChar char="Ø"/>
            </a:pPr>
            <a:r>
              <a:rPr lang="en-GB" sz="1600" dirty="0"/>
              <a:t>The components are ordered according to the percentage of the total variance that they explain</a:t>
            </a:r>
          </a:p>
          <a:p>
            <a:pPr marL="0" indent="0">
              <a:buNone/>
            </a:pPr>
            <a:endParaRPr lang="en-CH" sz="1800" dirty="0"/>
          </a:p>
        </p:txBody>
      </p:sp>
      <p:graphicFrame>
        <p:nvGraphicFramePr>
          <p:cNvPr id="4" name="Espace réservé du contenu 3">
            <a:extLst>
              <a:ext uri="{FF2B5EF4-FFF2-40B4-BE49-F238E27FC236}">
                <a16:creationId xmlns:a16="http://schemas.microsoft.com/office/drawing/2014/main" id="{A9C611E9-BD22-A129-CA32-594E020C8DA8}"/>
              </a:ext>
            </a:extLst>
          </p:cNvPr>
          <p:cNvGraphicFramePr>
            <a:graphicFrameLocks/>
          </p:cNvGraphicFramePr>
          <p:nvPr>
            <p:extLst>
              <p:ext uri="{D42A27DB-BD31-4B8C-83A1-F6EECF244321}">
                <p14:modId xmlns:p14="http://schemas.microsoft.com/office/powerpoint/2010/main" val="212317505"/>
              </p:ext>
            </p:extLst>
          </p:nvPr>
        </p:nvGraphicFramePr>
        <p:xfrm>
          <a:off x="1553094" y="5118329"/>
          <a:ext cx="4279669" cy="1483360"/>
        </p:xfrm>
        <a:graphic>
          <a:graphicData uri="http://schemas.openxmlformats.org/drawingml/2006/table">
            <a:tbl>
              <a:tblPr firstRow="1" bandRow="1">
                <a:tableStyleId>{5940675A-B579-460E-94D1-54222C63F5DA}</a:tableStyleId>
              </a:tblPr>
              <a:tblGrid>
                <a:gridCol w="1087582">
                  <a:extLst>
                    <a:ext uri="{9D8B030D-6E8A-4147-A177-3AD203B41FA5}">
                      <a16:colId xmlns:a16="http://schemas.microsoft.com/office/drawing/2014/main" val="2845803362"/>
                    </a:ext>
                  </a:extLst>
                </a:gridCol>
                <a:gridCol w="964276">
                  <a:extLst>
                    <a:ext uri="{9D8B030D-6E8A-4147-A177-3AD203B41FA5}">
                      <a16:colId xmlns:a16="http://schemas.microsoft.com/office/drawing/2014/main" val="3777819457"/>
                    </a:ext>
                  </a:extLst>
                </a:gridCol>
                <a:gridCol w="1246909">
                  <a:extLst>
                    <a:ext uri="{9D8B030D-6E8A-4147-A177-3AD203B41FA5}">
                      <a16:colId xmlns:a16="http://schemas.microsoft.com/office/drawing/2014/main" val="945369973"/>
                    </a:ext>
                  </a:extLst>
                </a:gridCol>
                <a:gridCol w="980902">
                  <a:extLst>
                    <a:ext uri="{9D8B030D-6E8A-4147-A177-3AD203B41FA5}">
                      <a16:colId xmlns:a16="http://schemas.microsoft.com/office/drawing/2014/main" val="3847955931"/>
                    </a:ext>
                  </a:extLst>
                </a:gridCol>
              </a:tblGrid>
              <a:tr h="370840">
                <a:tc>
                  <a:txBody>
                    <a:bodyPr/>
                    <a:lstStyle/>
                    <a:p>
                      <a:endParaRPr lang="fr-FR" sz="1600">
                        <a:latin typeface="Helvetica" pitchFamily="2" charset="0"/>
                        <a:cs typeface="Arial" panose="020B0604020202020204" pitchFamily="34" charset="0"/>
                      </a:endParaRPr>
                    </a:p>
                  </a:txBody>
                  <a:tcPr/>
                </a:tc>
                <a:tc>
                  <a:txBody>
                    <a:bodyPr/>
                    <a:lstStyle/>
                    <a:p>
                      <a:pPr algn="ctr"/>
                      <a:r>
                        <a:rPr lang="fr-FR" sz="1600" dirty="0">
                          <a:latin typeface="Helvetica" pitchFamily="2" charset="0"/>
                          <a:cs typeface="Arial" panose="020B0604020202020204" pitchFamily="34" charset="0"/>
                        </a:rPr>
                        <a:t>Taxon</a:t>
                      </a:r>
                      <a:r>
                        <a:rPr lang="fr-FR" sz="1600" baseline="0" dirty="0">
                          <a:latin typeface="Helvetica" pitchFamily="2" charset="0"/>
                          <a:cs typeface="Arial" panose="020B0604020202020204" pitchFamily="34" charset="0"/>
                        </a:rPr>
                        <a:t> 1</a:t>
                      </a:r>
                      <a:endParaRPr lang="fr-FR" sz="1600" dirty="0">
                        <a:latin typeface="Helvetica" pitchFamily="2" charset="0"/>
                        <a:cs typeface="Arial" panose="020B0604020202020204" pitchFamily="34" charset="0"/>
                      </a:endParaRPr>
                    </a:p>
                  </a:txBody>
                  <a:tcPr/>
                </a:tc>
                <a:tc>
                  <a:txBody>
                    <a:bodyPr/>
                    <a:lstStyle/>
                    <a:p>
                      <a:pPr algn="ctr"/>
                      <a:r>
                        <a:rPr lang="fr-FR" sz="1600" dirty="0">
                          <a:latin typeface="Helvetica" pitchFamily="2" charset="0"/>
                          <a:cs typeface="Arial" panose="020B0604020202020204" pitchFamily="34" charset="0"/>
                        </a:rPr>
                        <a:t>Taxon</a:t>
                      </a:r>
                      <a:r>
                        <a:rPr lang="fr-FR" sz="1600" baseline="0" dirty="0">
                          <a:latin typeface="Helvetica" pitchFamily="2" charset="0"/>
                          <a:cs typeface="Arial" panose="020B0604020202020204" pitchFamily="34" charset="0"/>
                        </a:rPr>
                        <a:t> 2 …</a:t>
                      </a:r>
                      <a:endParaRPr lang="fr-FR" sz="1600" dirty="0">
                        <a:latin typeface="Helvetica" pitchFamily="2"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a:latin typeface="Helvetica" pitchFamily="2" charset="0"/>
                          <a:cs typeface="Arial" panose="020B0604020202020204" pitchFamily="34" charset="0"/>
                        </a:rPr>
                        <a:t>Taxon C</a:t>
                      </a:r>
                    </a:p>
                  </a:txBody>
                  <a:tcPr/>
                </a:tc>
                <a:extLst>
                  <a:ext uri="{0D108BD9-81ED-4DB2-BD59-A6C34878D82A}">
                    <a16:rowId xmlns:a16="http://schemas.microsoft.com/office/drawing/2014/main" val="976398579"/>
                  </a:ext>
                </a:extLst>
              </a:tr>
              <a:tr h="370840">
                <a:tc>
                  <a:txBody>
                    <a:bodyPr/>
                    <a:lstStyle/>
                    <a:p>
                      <a:r>
                        <a:rPr lang="fr-FR" sz="1600" dirty="0">
                          <a:latin typeface="Helvetica" pitchFamily="2" charset="0"/>
                          <a:cs typeface="Arial" panose="020B0604020202020204" pitchFamily="34" charset="0"/>
                        </a:rPr>
                        <a:t>Sample 1</a:t>
                      </a:r>
                    </a:p>
                  </a:txBody>
                  <a:tcPr/>
                </a:tc>
                <a:tc>
                  <a:txBody>
                    <a:bodyPr/>
                    <a:lstStyle/>
                    <a:p>
                      <a:pPr algn="ctr"/>
                      <a:r>
                        <a:rPr lang="fr-FR" sz="1600" b="0" cap="none" spc="0" baseline="0">
                          <a:ln>
                            <a:noFill/>
                          </a:ln>
                          <a:solidFill>
                            <a:schemeClr val="tx1"/>
                          </a:solidFill>
                          <a:effectLst/>
                          <a:latin typeface="Helvetica" pitchFamily="2" charset="0"/>
                          <a:cs typeface="Arial" panose="020B0604020202020204" pitchFamily="34" charset="0"/>
                        </a:rPr>
                        <a:t>150</a:t>
                      </a:r>
                    </a:p>
                  </a:txBody>
                  <a:tcPr/>
                </a:tc>
                <a:tc>
                  <a:txBody>
                    <a:bodyPr/>
                    <a:lstStyle/>
                    <a:p>
                      <a:pPr algn="ctr"/>
                      <a:r>
                        <a:rPr lang="fr-FR" sz="1600" b="0" cap="none" spc="0" baseline="0" dirty="0">
                          <a:ln>
                            <a:noFill/>
                          </a:ln>
                          <a:solidFill>
                            <a:schemeClr val="tx1"/>
                          </a:solidFill>
                          <a:effectLst/>
                          <a:latin typeface="Helvetica" pitchFamily="2" charset="0"/>
                          <a:cs typeface="Arial" panose="020B0604020202020204" pitchFamily="34" charset="0"/>
                        </a:rPr>
                        <a:t>3540</a:t>
                      </a:r>
                    </a:p>
                  </a:txBody>
                  <a:tcPr/>
                </a:tc>
                <a:tc>
                  <a:txBody>
                    <a:bodyPr/>
                    <a:lstStyle/>
                    <a:p>
                      <a:pPr algn="ctr"/>
                      <a:r>
                        <a:rPr lang="fr-FR" sz="1600" b="0" cap="none" spc="0" baseline="0" dirty="0">
                          <a:ln>
                            <a:noFill/>
                          </a:ln>
                          <a:solidFill>
                            <a:schemeClr val="tx1"/>
                          </a:solidFill>
                          <a:effectLst/>
                          <a:latin typeface="Helvetica" pitchFamily="2" charset="0"/>
                          <a:cs typeface="Arial" panose="020B0604020202020204" pitchFamily="34" charset="0"/>
                        </a:rPr>
                        <a:t>0</a:t>
                      </a:r>
                    </a:p>
                  </a:txBody>
                  <a:tcPr/>
                </a:tc>
                <a:extLst>
                  <a:ext uri="{0D108BD9-81ED-4DB2-BD59-A6C34878D82A}">
                    <a16:rowId xmlns:a16="http://schemas.microsoft.com/office/drawing/2014/main" val="3968556950"/>
                  </a:ext>
                </a:extLst>
              </a:tr>
              <a:tr h="370840">
                <a:tc>
                  <a:txBody>
                    <a:bodyPr/>
                    <a:lstStyle/>
                    <a:p>
                      <a:r>
                        <a:rPr lang="fr-FR" sz="1600">
                          <a:latin typeface="Helvetica" pitchFamily="2" charset="0"/>
                          <a:cs typeface="Arial" panose="020B0604020202020204" pitchFamily="34" charset="0"/>
                        </a:rPr>
                        <a:t>Sample 2</a:t>
                      </a:r>
                    </a:p>
                  </a:txBody>
                  <a:tcPr/>
                </a:tc>
                <a:tc>
                  <a:txBody>
                    <a:bodyPr/>
                    <a:lstStyle/>
                    <a:p>
                      <a:pPr algn="ctr"/>
                      <a:r>
                        <a:rPr lang="fr-FR" sz="1600" b="0" cap="none" spc="0" baseline="0">
                          <a:ln>
                            <a:noFill/>
                          </a:ln>
                          <a:solidFill>
                            <a:schemeClr val="tx1"/>
                          </a:solidFill>
                          <a:effectLst/>
                          <a:latin typeface="Helvetica" pitchFamily="2" charset="0"/>
                          <a:cs typeface="Arial" panose="020B0604020202020204" pitchFamily="34" charset="0"/>
                        </a:rPr>
                        <a:t>5200</a:t>
                      </a:r>
                    </a:p>
                  </a:txBody>
                  <a:tcPr/>
                </a:tc>
                <a:tc>
                  <a:txBody>
                    <a:bodyPr/>
                    <a:lstStyle/>
                    <a:p>
                      <a:pPr algn="ctr"/>
                      <a:r>
                        <a:rPr lang="fr-FR" sz="1600" b="0" cap="none" spc="0" baseline="0" dirty="0">
                          <a:ln>
                            <a:noFill/>
                          </a:ln>
                          <a:solidFill>
                            <a:schemeClr val="tx1"/>
                          </a:solidFill>
                          <a:effectLst/>
                          <a:latin typeface="Helvetica" pitchFamily="2" charset="0"/>
                          <a:cs typeface="Arial" panose="020B0604020202020204" pitchFamily="34" charset="0"/>
                        </a:rPr>
                        <a:t>0</a:t>
                      </a:r>
                    </a:p>
                  </a:txBody>
                  <a:tcPr/>
                </a:tc>
                <a:tc>
                  <a:txBody>
                    <a:bodyPr/>
                    <a:lstStyle/>
                    <a:p>
                      <a:pPr algn="ctr"/>
                      <a:r>
                        <a:rPr lang="fr-FR" sz="1600" b="0" cap="none" spc="0" baseline="0" dirty="0">
                          <a:ln>
                            <a:noFill/>
                          </a:ln>
                          <a:solidFill>
                            <a:schemeClr val="tx1"/>
                          </a:solidFill>
                          <a:effectLst/>
                          <a:latin typeface="Helvetica" pitchFamily="2" charset="0"/>
                          <a:cs typeface="Arial" panose="020B0604020202020204" pitchFamily="34" charset="0"/>
                        </a:rPr>
                        <a:t>540</a:t>
                      </a:r>
                    </a:p>
                  </a:txBody>
                  <a:tcPr/>
                </a:tc>
                <a:extLst>
                  <a:ext uri="{0D108BD9-81ED-4DB2-BD59-A6C34878D82A}">
                    <a16:rowId xmlns:a16="http://schemas.microsoft.com/office/drawing/2014/main" val="1090279714"/>
                  </a:ext>
                </a:extLst>
              </a:tr>
              <a:tr h="370840">
                <a:tc>
                  <a:txBody>
                    <a:bodyPr/>
                    <a:lstStyle/>
                    <a:p>
                      <a:r>
                        <a:rPr lang="fr-FR" sz="1600">
                          <a:latin typeface="Helvetica" pitchFamily="2" charset="0"/>
                          <a:cs typeface="Arial" panose="020B0604020202020204" pitchFamily="34" charset="0"/>
                        </a:rPr>
                        <a:t>Sample N</a:t>
                      </a:r>
                    </a:p>
                  </a:txBody>
                  <a:tcPr/>
                </a:tc>
                <a:tc>
                  <a:txBody>
                    <a:bodyPr/>
                    <a:lstStyle/>
                    <a:p>
                      <a:pPr algn="ctr"/>
                      <a:r>
                        <a:rPr lang="fr-FR" sz="1600" b="0" cap="none" spc="0" baseline="0">
                          <a:ln>
                            <a:noFill/>
                          </a:ln>
                          <a:solidFill>
                            <a:schemeClr val="tx1"/>
                          </a:solidFill>
                          <a:effectLst/>
                          <a:latin typeface="Helvetica" pitchFamily="2" charset="0"/>
                          <a:cs typeface="Arial" panose="020B0604020202020204" pitchFamily="34" charset="0"/>
                        </a:rPr>
                        <a:t>320</a:t>
                      </a:r>
                    </a:p>
                  </a:txBody>
                  <a:tcPr/>
                </a:tc>
                <a:tc>
                  <a:txBody>
                    <a:bodyPr/>
                    <a:lstStyle/>
                    <a:p>
                      <a:pPr algn="ctr"/>
                      <a:r>
                        <a:rPr lang="fr-FR" sz="1600" b="0" cap="none" spc="0" baseline="0">
                          <a:ln>
                            <a:noFill/>
                          </a:ln>
                          <a:solidFill>
                            <a:schemeClr val="tx1"/>
                          </a:solidFill>
                          <a:effectLst/>
                          <a:latin typeface="Helvetica" pitchFamily="2" charset="0"/>
                          <a:cs typeface="Arial" panose="020B0604020202020204" pitchFamily="34" charset="0"/>
                        </a:rPr>
                        <a:t>2009</a:t>
                      </a:r>
                    </a:p>
                  </a:txBody>
                  <a:tcPr/>
                </a:tc>
                <a:tc>
                  <a:txBody>
                    <a:bodyPr/>
                    <a:lstStyle/>
                    <a:p>
                      <a:pPr algn="ctr"/>
                      <a:r>
                        <a:rPr lang="fr-FR" sz="1600" b="0" cap="none" spc="0" baseline="0" dirty="0">
                          <a:ln>
                            <a:noFill/>
                          </a:ln>
                          <a:solidFill>
                            <a:schemeClr val="tx1"/>
                          </a:solidFill>
                          <a:effectLst/>
                          <a:latin typeface="Helvetica" pitchFamily="2" charset="0"/>
                          <a:cs typeface="Arial" panose="020B0604020202020204" pitchFamily="34" charset="0"/>
                        </a:rPr>
                        <a:t>1300</a:t>
                      </a:r>
                    </a:p>
                  </a:txBody>
                  <a:tcPr/>
                </a:tc>
                <a:extLst>
                  <a:ext uri="{0D108BD9-81ED-4DB2-BD59-A6C34878D82A}">
                    <a16:rowId xmlns:a16="http://schemas.microsoft.com/office/drawing/2014/main" val="1026112219"/>
                  </a:ext>
                </a:extLst>
              </a:tr>
            </a:tbl>
          </a:graphicData>
        </a:graphic>
      </p:graphicFrame>
      <p:graphicFrame>
        <p:nvGraphicFramePr>
          <p:cNvPr id="5" name="Espace réservé du contenu 3">
            <a:extLst>
              <a:ext uri="{FF2B5EF4-FFF2-40B4-BE49-F238E27FC236}">
                <a16:creationId xmlns:a16="http://schemas.microsoft.com/office/drawing/2014/main" id="{BE6412F3-E674-DE69-68FC-97509643BBC9}"/>
              </a:ext>
            </a:extLst>
          </p:cNvPr>
          <p:cNvGraphicFramePr>
            <a:graphicFrameLocks/>
          </p:cNvGraphicFramePr>
          <p:nvPr>
            <p:extLst>
              <p:ext uri="{D42A27DB-BD31-4B8C-83A1-F6EECF244321}">
                <p14:modId xmlns:p14="http://schemas.microsoft.com/office/powerpoint/2010/main" val="3676841701"/>
              </p:ext>
            </p:extLst>
          </p:nvPr>
        </p:nvGraphicFramePr>
        <p:xfrm>
          <a:off x="7473142" y="5111172"/>
          <a:ext cx="2567247" cy="1483360"/>
        </p:xfrm>
        <a:graphic>
          <a:graphicData uri="http://schemas.openxmlformats.org/drawingml/2006/table">
            <a:tbl>
              <a:tblPr firstRow="1" bandRow="1">
                <a:tableStyleId>{5940675A-B579-460E-94D1-54222C63F5DA}</a:tableStyleId>
              </a:tblPr>
              <a:tblGrid>
                <a:gridCol w="1087582">
                  <a:extLst>
                    <a:ext uri="{9D8B030D-6E8A-4147-A177-3AD203B41FA5}">
                      <a16:colId xmlns:a16="http://schemas.microsoft.com/office/drawing/2014/main" val="2845803362"/>
                    </a:ext>
                  </a:extLst>
                </a:gridCol>
                <a:gridCol w="748145">
                  <a:extLst>
                    <a:ext uri="{9D8B030D-6E8A-4147-A177-3AD203B41FA5}">
                      <a16:colId xmlns:a16="http://schemas.microsoft.com/office/drawing/2014/main" val="1626276835"/>
                    </a:ext>
                  </a:extLst>
                </a:gridCol>
                <a:gridCol w="731520">
                  <a:extLst>
                    <a:ext uri="{9D8B030D-6E8A-4147-A177-3AD203B41FA5}">
                      <a16:colId xmlns:a16="http://schemas.microsoft.com/office/drawing/2014/main" val="3458983131"/>
                    </a:ext>
                  </a:extLst>
                </a:gridCol>
              </a:tblGrid>
              <a:tr h="370840">
                <a:tc>
                  <a:txBody>
                    <a:bodyPr/>
                    <a:lstStyle/>
                    <a:p>
                      <a:endParaRPr lang="fr-FR" sz="1600" dirty="0">
                        <a:latin typeface="Helvetica" pitchFamily="2" charset="0"/>
                        <a:cs typeface="Arial" panose="020B0604020202020204" pitchFamily="34" charset="0"/>
                      </a:endParaRPr>
                    </a:p>
                  </a:txBody>
                  <a:tcPr/>
                </a:tc>
                <a:tc>
                  <a:txBody>
                    <a:bodyPr/>
                    <a:lstStyle/>
                    <a:p>
                      <a:r>
                        <a:rPr lang="fr-FR" sz="1600" b="1">
                          <a:solidFill>
                            <a:schemeClr val="accent2">
                              <a:lumMod val="50000"/>
                            </a:schemeClr>
                          </a:solidFill>
                          <a:latin typeface="Arial" panose="020B0604020202020204" pitchFamily="34" charset="0"/>
                          <a:cs typeface="Arial" panose="020B0604020202020204" pitchFamily="34" charset="0"/>
                        </a:rPr>
                        <a:t>PC1</a:t>
                      </a:r>
                    </a:p>
                  </a:txBody>
                  <a:tcPr>
                    <a:solidFill>
                      <a:schemeClr val="accent2">
                        <a:lumMod val="40000"/>
                        <a:lumOff val="60000"/>
                      </a:schemeClr>
                    </a:solidFill>
                  </a:tcPr>
                </a:tc>
                <a:tc>
                  <a:txBody>
                    <a:bodyPr/>
                    <a:lstStyle/>
                    <a:p>
                      <a:r>
                        <a:rPr lang="fr-FR" sz="1600" b="1">
                          <a:solidFill>
                            <a:schemeClr val="accent2">
                              <a:lumMod val="50000"/>
                            </a:schemeClr>
                          </a:solidFill>
                          <a:latin typeface="Arial" panose="020B0604020202020204" pitchFamily="34" charset="0"/>
                          <a:cs typeface="Arial" panose="020B0604020202020204" pitchFamily="34" charset="0"/>
                        </a:rPr>
                        <a:t>PC2</a:t>
                      </a:r>
                    </a:p>
                  </a:txBody>
                  <a:tcPr>
                    <a:solidFill>
                      <a:schemeClr val="accent2">
                        <a:lumMod val="40000"/>
                        <a:lumOff val="60000"/>
                      </a:schemeClr>
                    </a:solidFill>
                  </a:tcPr>
                </a:tc>
                <a:extLst>
                  <a:ext uri="{0D108BD9-81ED-4DB2-BD59-A6C34878D82A}">
                    <a16:rowId xmlns:a16="http://schemas.microsoft.com/office/drawing/2014/main" val="976398579"/>
                  </a:ext>
                </a:extLst>
              </a:tr>
              <a:tr h="370840">
                <a:tc>
                  <a:txBody>
                    <a:bodyPr/>
                    <a:lstStyle/>
                    <a:p>
                      <a:r>
                        <a:rPr lang="fr-FR" sz="1600">
                          <a:latin typeface="Helvetica" pitchFamily="2" charset="0"/>
                          <a:cs typeface="Arial" panose="020B0604020202020204" pitchFamily="34" charset="0"/>
                        </a:rPr>
                        <a:t>Sample 1</a:t>
                      </a:r>
                    </a:p>
                  </a:txBody>
                  <a:tcPr/>
                </a:tc>
                <a:tc>
                  <a:txBody>
                    <a:bodyPr/>
                    <a:lstStyle/>
                    <a:p>
                      <a:endParaRPr lang="fr-FR" sz="1600" b="1" baseline="-25000">
                        <a:solidFill>
                          <a:schemeClr val="accent2">
                            <a:lumMod val="50000"/>
                          </a:schemeClr>
                        </a:solidFill>
                        <a:latin typeface="Arial" panose="020B0604020202020204" pitchFamily="34" charset="0"/>
                        <a:cs typeface="Arial" panose="020B0604020202020204" pitchFamily="34" charset="0"/>
                      </a:endParaRPr>
                    </a:p>
                  </a:txBody>
                  <a:tcPr>
                    <a:solidFill>
                      <a:schemeClr val="accent2">
                        <a:lumMod val="40000"/>
                        <a:lumOff val="60000"/>
                      </a:schemeClr>
                    </a:solidFill>
                  </a:tcPr>
                </a:tc>
                <a:tc>
                  <a:txBody>
                    <a:bodyPr/>
                    <a:lstStyle/>
                    <a:p>
                      <a:endParaRPr lang="fr-FR" sz="1600" b="1" baseline="-25000">
                        <a:solidFill>
                          <a:schemeClr val="accent2">
                            <a:lumMod val="50000"/>
                          </a:schemeClr>
                        </a:solidFill>
                        <a:latin typeface="Arial" panose="020B0604020202020204" pitchFamily="34" charset="0"/>
                        <a:cs typeface="Arial" panose="020B0604020202020204" pitchFamily="34" charset="0"/>
                      </a:endParaRPr>
                    </a:p>
                  </a:txBody>
                  <a:tcPr>
                    <a:solidFill>
                      <a:schemeClr val="accent2">
                        <a:lumMod val="40000"/>
                        <a:lumOff val="60000"/>
                      </a:schemeClr>
                    </a:solidFill>
                  </a:tcPr>
                </a:tc>
                <a:extLst>
                  <a:ext uri="{0D108BD9-81ED-4DB2-BD59-A6C34878D82A}">
                    <a16:rowId xmlns:a16="http://schemas.microsoft.com/office/drawing/2014/main" val="3968556950"/>
                  </a:ext>
                </a:extLst>
              </a:tr>
              <a:tr h="370840">
                <a:tc>
                  <a:txBody>
                    <a:bodyPr/>
                    <a:lstStyle/>
                    <a:p>
                      <a:r>
                        <a:rPr lang="fr-FR" sz="1600">
                          <a:latin typeface="Helvetica" pitchFamily="2" charset="0"/>
                          <a:cs typeface="Arial" panose="020B0604020202020204" pitchFamily="34" charset="0"/>
                        </a:rPr>
                        <a:t>Sample 2</a:t>
                      </a:r>
                    </a:p>
                  </a:txBody>
                  <a:tcPr/>
                </a:tc>
                <a:tc>
                  <a:txBody>
                    <a:bodyPr/>
                    <a:lstStyle/>
                    <a:p>
                      <a:endParaRPr lang="fr-FR" sz="1600" b="1">
                        <a:solidFill>
                          <a:schemeClr val="accent2">
                            <a:lumMod val="50000"/>
                          </a:schemeClr>
                        </a:solidFill>
                        <a:latin typeface="Arial" panose="020B0604020202020204" pitchFamily="34" charset="0"/>
                        <a:cs typeface="Arial" panose="020B0604020202020204" pitchFamily="34" charset="0"/>
                      </a:endParaRPr>
                    </a:p>
                  </a:txBody>
                  <a:tcPr>
                    <a:solidFill>
                      <a:schemeClr val="accent2">
                        <a:lumMod val="40000"/>
                        <a:lumOff val="60000"/>
                      </a:schemeClr>
                    </a:solidFill>
                  </a:tcPr>
                </a:tc>
                <a:tc>
                  <a:txBody>
                    <a:bodyPr/>
                    <a:lstStyle/>
                    <a:p>
                      <a:endParaRPr lang="fr-FR" sz="1600" b="1" baseline="-25000">
                        <a:solidFill>
                          <a:schemeClr val="accent2">
                            <a:lumMod val="50000"/>
                          </a:schemeClr>
                        </a:solidFill>
                        <a:latin typeface="Arial" panose="020B0604020202020204" pitchFamily="34" charset="0"/>
                        <a:cs typeface="Arial" panose="020B0604020202020204" pitchFamily="34" charset="0"/>
                      </a:endParaRPr>
                    </a:p>
                  </a:txBody>
                  <a:tcPr>
                    <a:solidFill>
                      <a:schemeClr val="accent2">
                        <a:lumMod val="40000"/>
                        <a:lumOff val="60000"/>
                      </a:schemeClr>
                    </a:solidFill>
                  </a:tcPr>
                </a:tc>
                <a:extLst>
                  <a:ext uri="{0D108BD9-81ED-4DB2-BD59-A6C34878D82A}">
                    <a16:rowId xmlns:a16="http://schemas.microsoft.com/office/drawing/2014/main" val="1090279714"/>
                  </a:ext>
                </a:extLst>
              </a:tr>
              <a:tr h="370840">
                <a:tc>
                  <a:txBody>
                    <a:bodyPr/>
                    <a:lstStyle/>
                    <a:p>
                      <a:r>
                        <a:rPr lang="fr-FR" sz="1600" dirty="0">
                          <a:latin typeface="Helvetica" pitchFamily="2" charset="0"/>
                          <a:cs typeface="Arial" panose="020B0604020202020204" pitchFamily="34" charset="0"/>
                        </a:rPr>
                        <a:t>Sample N</a:t>
                      </a:r>
                    </a:p>
                  </a:txBody>
                  <a:tcPr/>
                </a:tc>
                <a:tc>
                  <a:txBody>
                    <a:bodyPr/>
                    <a:lstStyle/>
                    <a:p>
                      <a:endParaRPr lang="fr-FR" sz="1600" b="1" baseline="-25000">
                        <a:solidFill>
                          <a:schemeClr val="accent2">
                            <a:lumMod val="50000"/>
                          </a:schemeClr>
                        </a:solidFill>
                        <a:latin typeface="Arial" panose="020B0604020202020204" pitchFamily="34" charset="0"/>
                        <a:cs typeface="Arial" panose="020B0604020202020204" pitchFamily="34" charset="0"/>
                      </a:endParaRPr>
                    </a:p>
                  </a:txBody>
                  <a:tcPr>
                    <a:solidFill>
                      <a:schemeClr val="accent2">
                        <a:lumMod val="40000"/>
                        <a:lumOff val="60000"/>
                      </a:schemeClr>
                    </a:solidFill>
                  </a:tcPr>
                </a:tc>
                <a:tc>
                  <a:txBody>
                    <a:bodyPr/>
                    <a:lstStyle/>
                    <a:p>
                      <a:endParaRPr lang="fr-FR" sz="1600" b="1" dirty="0">
                        <a:solidFill>
                          <a:schemeClr val="accent2">
                            <a:lumMod val="50000"/>
                          </a:schemeClr>
                        </a:solidFill>
                        <a:latin typeface="Arial" panose="020B0604020202020204" pitchFamily="34" charset="0"/>
                        <a:cs typeface="Arial" panose="020B0604020202020204" pitchFamily="34" charset="0"/>
                      </a:endParaRPr>
                    </a:p>
                  </a:txBody>
                  <a:tcPr>
                    <a:solidFill>
                      <a:schemeClr val="accent2">
                        <a:lumMod val="40000"/>
                        <a:lumOff val="60000"/>
                      </a:schemeClr>
                    </a:solidFill>
                  </a:tcPr>
                </a:tc>
                <a:extLst>
                  <a:ext uri="{0D108BD9-81ED-4DB2-BD59-A6C34878D82A}">
                    <a16:rowId xmlns:a16="http://schemas.microsoft.com/office/drawing/2014/main" val="1026112219"/>
                  </a:ext>
                </a:extLst>
              </a:tr>
            </a:tbl>
          </a:graphicData>
        </a:graphic>
      </p:graphicFrame>
      <p:sp>
        <p:nvSpPr>
          <p:cNvPr id="8" name="Flèche droite 6">
            <a:extLst>
              <a:ext uri="{FF2B5EF4-FFF2-40B4-BE49-F238E27FC236}">
                <a16:creationId xmlns:a16="http://schemas.microsoft.com/office/drawing/2014/main" id="{75997909-7657-B01B-301E-760BB09F4C81}"/>
              </a:ext>
            </a:extLst>
          </p:cNvPr>
          <p:cNvSpPr/>
          <p:nvPr/>
        </p:nvSpPr>
        <p:spPr>
          <a:xfrm>
            <a:off x="6199909" y="5755617"/>
            <a:ext cx="906087" cy="20878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63481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0" indent="0">
              <a:buNone/>
            </a:pPr>
            <a:r>
              <a:rPr lang="en-CH" b="1" dirty="0"/>
              <a:t>Ordination plots</a:t>
            </a:r>
          </a:p>
          <a:p>
            <a:pPr marL="0" indent="0">
              <a:buNone/>
            </a:pPr>
            <a:endParaRPr lang="en-CH" dirty="0"/>
          </a:p>
          <a:p>
            <a:r>
              <a:rPr lang="en-US" sz="1800" dirty="0"/>
              <a:t>Ordination plots </a:t>
            </a:r>
            <a:r>
              <a:rPr lang="fr-FR" sz="1800" dirty="0"/>
              <a:t>can </a:t>
            </a:r>
            <a:r>
              <a:rPr lang="fr-FR" sz="1800" dirty="0" err="1"/>
              <a:t>be</a:t>
            </a:r>
            <a:r>
              <a:rPr lang="fr-FR" sz="1800" dirty="0"/>
              <a:t> </a:t>
            </a:r>
            <a:r>
              <a:rPr lang="fr-FR" sz="1800" dirty="0" err="1"/>
              <a:t>used</a:t>
            </a:r>
            <a:r>
              <a:rPr lang="fr-FR" sz="1800" dirty="0"/>
              <a:t> as an </a:t>
            </a:r>
            <a:r>
              <a:rPr lang="fr-FR" sz="1800" dirty="0" err="1"/>
              <a:t>explanatory</a:t>
            </a:r>
            <a:r>
              <a:rPr lang="fr-FR" sz="1800" dirty="0"/>
              <a:t> </a:t>
            </a:r>
            <a:r>
              <a:rPr lang="fr-FR" sz="1800" dirty="0" err="1"/>
              <a:t>tool</a:t>
            </a:r>
            <a:endParaRPr lang="en-US" sz="1400" dirty="0"/>
          </a:p>
          <a:p>
            <a:r>
              <a:rPr lang="en-US" sz="1800" dirty="0"/>
              <a:t>However, consider not (only) doing ordination plots</a:t>
            </a:r>
          </a:p>
          <a:p>
            <a:pPr lvl="1"/>
            <a:r>
              <a:rPr lang="en-US" sz="1400" dirty="0"/>
              <a:t>Difficult to interpret</a:t>
            </a:r>
          </a:p>
          <a:p>
            <a:pPr lvl="1"/>
            <a:r>
              <a:rPr lang="en-US" sz="1400" dirty="0"/>
              <a:t>Often over-interpreted</a:t>
            </a:r>
          </a:p>
          <a:p>
            <a:pPr lvl="1"/>
            <a:r>
              <a:rPr lang="en-US" sz="1400" dirty="0"/>
              <a:t>Depends on the number of samples in the analysis and balance </a:t>
            </a:r>
            <a:br>
              <a:rPr lang="en-US" sz="1400" dirty="0"/>
            </a:br>
            <a:r>
              <a:rPr lang="en-US" sz="1400" dirty="0"/>
              <a:t>between groups</a:t>
            </a:r>
          </a:p>
          <a:p>
            <a:pPr lvl="1"/>
            <a:r>
              <a:rPr lang="en-US" sz="1400" dirty="0"/>
              <a:t>Other way to visualize the data?</a:t>
            </a:r>
            <a:endParaRPr lang="fr-FR" sz="1400" dirty="0"/>
          </a:p>
          <a:p>
            <a:pPr marL="0" indent="0">
              <a:buNone/>
            </a:pPr>
            <a:endParaRPr lang="en-CH" sz="1800" dirty="0"/>
          </a:p>
        </p:txBody>
      </p:sp>
      <p:graphicFrame>
        <p:nvGraphicFramePr>
          <p:cNvPr id="6" name="Espace réservé du contenu 3">
            <a:extLst>
              <a:ext uri="{FF2B5EF4-FFF2-40B4-BE49-F238E27FC236}">
                <a16:creationId xmlns:a16="http://schemas.microsoft.com/office/drawing/2014/main" id="{B3B705B9-167C-2248-80DA-D35A888AB5D8}"/>
              </a:ext>
            </a:extLst>
          </p:cNvPr>
          <p:cNvGraphicFramePr>
            <a:graphicFrameLocks/>
          </p:cNvGraphicFramePr>
          <p:nvPr>
            <p:extLst>
              <p:ext uri="{D42A27DB-BD31-4B8C-83A1-F6EECF244321}">
                <p14:modId xmlns:p14="http://schemas.microsoft.com/office/powerpoint/2010/main" val="1731070499"/>
              </p:ext>
            </p:extLst>
          </p:nvPr>
        </p:nvGraphicFramePr>
        <p:xfrm>
          <a:off x="1705970" y="4293964"/>
          <a:ext cx="3248167" cy="2389254"/>
        </p:xfrm>
        <a:graphic>
          <a:graphicData uri="http://schemas.openxmlformats.org/drawingml/2006/table">
            <a:tbl>
              <a:tblPr firstRow="1" bandRow="1">
                <a:tableStyleId>{5940675A-B579-460E-94D1-54222C63F5DA}</a:tableStyleId>
              </a:tblPr>
              <a:tblGrid>
                <a:gridCol w="442205">
                  <a:extLst>
                    <a:ext uri="{9D8B030D-6E8A-4147-A177-3AD203B41FA5}">
                      <a16:colId xmlns:a16="http://schemas.microsoft.com/office/drawing/2014/main" val="2845803362"/>
                    </a:ext>
                  </a:extLst>
                </a:gridCol>
                <a:gridCol w="446572">
                  <a:extLst>
                    <a:ext uri="{9D8B030D-6E8A-4147-A177-3AD203B41FA5}">
                      <a16:colId xmlns:a16="http://schemas.microsoft.com/office/drawing/2014/main" val="3777819457"/>
                    </a:ext>
                  </a:extLst>
                </a:gridCol>
                <a:gridCol w="446572">
                  <a:extLst>
                    <a:ext uri="{9D8B030D-6E8A-4147-A177-3AD203B41FA5}">
                      <a16:colId xmlns:a16="http://schemas.microsoft.com/office/drawing/2014/main" val="3702127556"/>
                    </a:ext>
                  </a:extLst>
                </a:gridCol>
                <a:gridCol w="446572">
                  <a:extLst>
                    <a:ext uri="{9D8B030D-6E8A-4147-A177-3AD203B41FA5}">
                      <a16:colId xmlns:a16="http://schemas.microsoft.com/office/drawing/2014/main" val="2166601540"/>
                    </a:ext>
                  </a:extLst>
                </a:gridCol>
                <a:gridCol w="502715">
                  <a:extLst>
                    <a:ext uri="{9D8B030D-6E8A-4147-A177-3AD203B41FA5}">
                      <a16:colId xmlns:a16="http://schemas.microsoft.com/office/drawing/2014/main" val="945369973"/>
                    </a:ext>
                  </a:extLst>
                </a:gridCol>
                <a:gridCol w="485860">
                  <a:extLst>
                    <a:ext uri="{9D8B030D-6E8A-4147-A177-3AD203B41FA5}">
                      <a16:colId xmlns:a16="http://schemas.microsoft.com/office/drawing/2014/main" val="3458983131"/>
                    </a:ext>
                  </a:extLst>
                </a:gridCol>
                <a:gridCol w="477671">
                  <a:extLst>
                    <a:ext uri="{9D8B030D-6E8A-4147-A177-3AD203B41FA5}">
                      <a16:colId xmlns:a16="http://schemas.microsoft.com/office/drawing/2014/main" val="153566175"/>
                    </a:ext>
                  </a:extLst>
                </a:gridCol>
              </a:tblGrid>
              <a:tr h="341322">
                <a:tc>
                  <a:txBody>
                    <a:bodyPr/>
                    <a:lstStyle/>
                    <a:p>
                      <a:endParaRPr lang="fr-FR" sz="1400" dirty="0">
                        <a:latin typeface="Arial" panose="020B0604020202020204" pitchFamily="34" charset="0"/>
                        <a:cs typeface="Arial" panose="020B0604020202020204" pitchFamily="34" charset="0"/>
                      </a:endParaRPr>
                    </a:p>
                  </a:txBody>
                  <a:tcPr/>
                </a:tc>
                <a:tc>
                  <a:txBody>
                    <a:bodyPr/>
                    <a:lstStyle/>
                    <a:p>
                      <a:r>
                        <a:rPr lang="fr-FR" sz="1400" dirty="0">
                          <a:latin typeface="Arial" panose="020B0604020202020204" pitchFamily="34" charset="0"/>
                          <a:cs typeface="Arial" panose="020B0604020202020204" pitchFamily="34" charset="0"/>
                        </a:rPr>
                        <a:t>A1</a:t>
                      </a:r>
                    </a:p>
                  </a:txBody>
                  <a:tcPr/>
                </a:tc>
                <a:tc>
                  <a:txBody>
                    <a:bodyPr/>
                    <a:lstStyle/>
                    <a:p>
                      <a:r>
                        <a:rPr lang="fr-FR" sz="1400" dirty="0">
                          <a:latin typeface="Arial" panose="020B0604020202020204" pitchFamily="34" charset="0"/>
                          <a:cs typeface="Arial" panose="020B0604020202020204" pitchFamily="34" charset="0"/>
                        </a:rPr>
                        <a:t>A2</a:t>
                      </a:r>
                    </a:p>
                  </a:txBody>
                  <a:tcPr/>
                </a:tc>
                <a:tc>
                  <a:txBody>
                    <a:bodyPr/>
                    <a:lstStyle/>
                    <a:p>
                      <a:r>
                        <a:rPr lang="fr-FR" sz="1400" dirty="0">
                          <a:latin typeface="Arial" panose="020B0604020202020204" pitchFamily="34" charset="0"/>
                          <a:cs typeface="Arial" panose="020B0604020202020204" pitchFamily="34" charset="0"/>
                        </a:rPr>
                        <a:t>A3</a:t>
                      </a:r>
                    </a:p>
                  </a:txBody>
                  <a:tcPr/>
                </a:tc>
                <a:tc>
                  <a:txBody>
                    <a:bodyPr/>
                    <a:lstStyle/>
                    <a:p>
                      <a:r>
                        <a:rPr lang="fr-FR" sz="1400" dirty="0">
                          <a:latin typeface="Arial" panose="020B0604020202020204" pitchFamily="34" charset="0"/>
                          <a:cs typeface="Arial" panose="020B0604020202020204" pitchFamily="34" charset="0"/>
                        </a:rPr>
                        <a:t>B1</a:t>
                      </a:r>
                    </a:p>
                  </a:txBody>
                  <a:tcPr/>
                </a:tc>
                <a:tc>
                  <a:txBody>
                    <a:bodyPr/>
                    <a:lstStyle/>
                    <a:p>
                      <a:r>
                        <a:rPr lang="fr-FR" sz="1400" dirty="0">
                          <a:latin typeface="Arial" panose="020B0604020202020204" pitchFamily="34" charset="0"/>
                          <a:cs typeface="Arial" panose="020B0604020202020204" pitchFamily="34" charset="0"/>
                        </a:rPr>
                        <a:t>B2</a:t>
                      </a:r>
                    </a:p>
                  </a:txBody>
                  <a:tcPr/>
                </a:tc>
                <a:tc>
                  <a:txBody>
                    <a:bodyPr/>
                    <a:lstStyle/>
                    <a:p>
                      <a:r>
                        <a:rPr lang="fr-FR" sz="1400" dirty="0">
                          <a:latin typeface="Arial" panose="020B0604020202020204" pitchFamily="34" charset="0"/>
                          <a:cs typeface="Arial" panose="020B0604020202020204" pitchFamily="34" charset="0"/>
                        </a:rPr>
                        <a:t>B3</a:t>
                      </a:r>
                    </a:p>
                  </a:txBody>
                  <a:tcPr/>
                </a:tc>
                <a:extLst>
                  <a:ext uri="{0D108BD9-81ED-4DB2-BD59-A6C34878D82A}">
                    <a16:rowId xmlns:a16="http://schemas.microsoft.com/office/drawing/2014/main" val="976398579"/>
                  </a:ext>
                </a:extLst>
              </a:tr>
              <a:tr h="341322">
                <a:tc>
                  <a:txBody>
                    <a:bodyPr/>
                    <a:lstStyle/>
                    <a:p>
                      <a:r>
                        <a:rPr lang="fr-FR" sz="1400" dirty="0">
                          <a:latin typeface="Arial" panose="020B0604020202020204" pitchFamily="34" charset="0"/>
                          <a:cs typeface="Arial" panose="020B0604020202020204" pitchFamily="34" charset="0"/>
                        </a:rPr>
                        <a:t>A1</a:t>
                      </a:r>
                    </a:p>
                  </a:txBody>
                  <a:tcPr/>
                </a:tc>
                <a:tc>
                  <a:txBody>
                    <a:bodyPr/>
                    <a:lstStyle/>
                    <a:p>
                      <a:pPr algn="ctr"/>
                      <a:r>
                        <a:rPr lang="fr-FR" sz="1400" dirty="0">
                          <a:latin typeface="Arial" panose="020B0604020202020204" pitchFamily="34" charset="0"/>
                          <a:cs typeface="Arial" panose="020B0604020202020204" pitchFamily="34" charset="0"/>
                        </a:rPr>
                        <a:t>0</a:t>
                      </a: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defTabSz="914400" rtl="0" eaLnBrk="1" latinLnBrk="0" hangingPunct="1"/>
                      <a:endParaRPr lang="fr-FR" sz="1400" kern="120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68556950"/>
                  </a:ext>
                </a:extLst>
              </a:tr>
              <a:tr h="341322">
                <a:tc>
                  <a:txBody>
                    <a:bodyPr/>
                    <a:lstStyle/>
                    <a:p>
                      <a:r>
                        <a:rPr lang="fr-FR" sz="1400" dirty="0">
                          <a:latin typeface="Arial" panose="020B0604020202020204" pitchFamily="34" charset="0"/>
                          <a:cs typeface="Arial" panose="020B0604020202020204" pitchFamily="34" charset="0"/>
                        </a:rPr>
                        <a:t>A2</a:t>
                      </a:r>
                    </a:p>
                  </a:txBody>
                  <a:tcPr/>
                </a:tc>
                <a:tc>
                  <a:txBody>
                    <a:bodyPr/>
                    <a:lstStyle/>
                    <a:p>
                      <a:pPr marL="0" algn="ctr" defTabSz="914400" rtl="0" eaLnBrk="1" latinLnBrk="0" hangingPunct="1"/>
                      <a:r>
                        <a:rPr lang="fr-FR" sz="1400" kern="1200" dirty="0">
                          <a:solidFill>
                            <a:schemeClr val="accent1"/>
                          </a:solidFill>
                          <a:latin typeface="Arial" panose="020B0604020202020204" pitchFamily="34" charset="0"/>
                          <a:ea typeface="+mn-ea"/>
                          <a:cs typeface="Arial" panose="020B0604020202020204" pitchFamily="34" charset="0"/>
                        </a:rPr>
                        <a:t>1</a:t>
                      </a:r>
                    </a:p>
                  </a:txBody>
                  <a:tcPr/>
                </a:tc>
                <a:tc>
                  <a:txBody>
                    <a:bodyPr/>
                    <a:lstStyle/>
                    <a:p>
                      <a:pPr marL="0" algn="ctr" defTabSz="914400" rtl="0" eaLnBrk="1" latinLnBrk="0" hangingPunct="1"/>
                      <a:r>
                        <a:rPr lang="fr-FR" sz="1400" kern="1200" dirty="0">
                          <a:solidFill>
                            <a:schemeClr val="tx1"/>
                          </a:solidFill>
                          <a:latin typeface="Arial" panose="020B0604020202020204" pitchFamily="34" charset="0"/>
                          <a:ea typeface="+mn-ea"/>
                          <a:cs typeface="Arial" panose="020B0604020202020204" pitchFamily="34" charset="0"/>
                        </a:rPr>
                        <a:t>0</a:t>
                      </a: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defTabSz="914400" rtl="0" eaLnBrk="1" latinLnBrk="0" hangingPunct="1"/>
                      <a:endParaRPr lang="fr-FR" sz="1400" kern="120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defTabSz="914400" rtl="0" eaLnBrk="1" latinLnBrk="0" hangingPunct="1"/>
                      <a:endParaRPr lang="fr-FR" sz="1400" kern="120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90279714"/>
                  </a:ext>
                </a:extLst>
              </a:tr>
              <a:tr h="341322">
                <a:tc>
                  <a:txBody>
                    <a:bodyPr/>
                    <a:lstStyle/>
                    <a:p>
                      <a:r>
                        <a:rPr lang="fr-FR" sz="1400" dirty="0">
                          <a:latin typeface="Arial" panose="020B0604020202020204" pitchFamily="34" charset="0"/>
                          <a:cs typeface="Arial" panose="020B0604020202020204" pitchFamily="34" charset="0"/>
                        </a:rPr>
                        <a:t>A3</a:t>
                      </a:r>
                    </a:p>
                  </a:txBody>
                  <a:tcPr/>
                </a:tc>
                <a:tc>
                  <a:txBody>
                    <a:bodyPr/>
                    <a:lstStyle/>
                    <a:p>
                      <a:pPr marL="0" algn="ctr" defTabSz="914400" rtl="0" eaLnBrk="1" latinLnBrk="0" hangingPunct="1"/>
                      <a:r>
                        <a:rPr lang="fr-FR" sz="1400" kern="1200" dirty="0">
                          <a:solidFill>
                            <a:schemeClr val="accent1"/>
                          </a:solidFill>
                          <a:latin typeface="Arial" panose="020B0604020202020204" pitchFamily="34" charset="0"/>
                          <a:ea typeface="+mn-ea"/>
                          <a:cs typeface="Arial" panose="020B0604020202020204" pitchFamily="34" charset="0"/>
                        </a:rPr>
                        <a:t>1.1</a:t>
                      </a:r>
                    </a:p>
                  </a:txBody>
                  <a:tcPr/>
                </a:tc>
                <a:tc>
                  <a:txBody>
                    <a:bodyPr/>
                    <a:lstStyle/>
                    <a:p>
                      <a:pPr marL="0" algn="ctr" defTabSz="914400" rtl="0" eaLnBrk="1" latinLnBrk="0" hangingPunct="1"/>
                      <a:r>
                        <a:rPr lang="fr-FR" sz="1400" kern="1200" dirty="0">
                          <a:solidFill>
                            <a:schemeClr val="accent1"/>
                          </a:solidFill>
                          <a:latin typeface="Arial" panose="020B0604020202020204" pitchFamily="34" charset="0"/>
                          <a:ea typeface="+mn-ea"/>
                          <a:cs typeface="Arial" panose="020B0604020202020204" pitchFamily="34" charset="0"/>
                        </a:rPr>
                        <a:t>1.3</a:t>
                      </a:r>
                    </a:p>
                  </a:txBody>
                  <a:tcPr/>
                </a:tc>
                <a:tc>
                  <a:txBody>
                    <a:bodyPr/>
                    <a:lstStyle/>
                    <a:p>
                      <a:pPr marL="0" algn="ctr" defTabSz="914400" rtl="0" eaLnBrk="1" latinLnBrk="0" hangingPunct="1"/>
                      <a:r>
                        <a:rPr lang="fr-FR" sz="1400" kern="1200" dirty="0">
                          <a:solidFill>
                            <a:schemeClr val="tx1"/>
                          </a:solidFill>
                          <a:latin typeface="Arial" panose="020B0604020202020204" pitchFamily="34" charset="0"/>
                          <a:ea typeface="+mn-ea"/>
                          <a:cs typeface="Arial" panose="020B0604020202020204" pitchFamily="34" charset="0"/>
                        </a:rPr>
                        <a:t>0</a:t>
                      </a: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26112219"/>
                  </a:ext>
                </a:extLst>
              </a:tr>
              <a:tr h="341322">
                <a:tc>
                  <a:txBody>
                    <a:bodyPr/>
                    <a:lstStyle/>
                    <a:p>
                      <a:r>
                        <a:rPr lang="fr-FR" sz="1400" dirty="0">
                          <a:latin typeface="Arial" panose="020B0604020202020204" pitchFamily="34" charset="0"/>
                          <a:cs typeface="Arial" panose="020B0604020202020204" pitchFamily="34" charset="0"/>
                        </a:rPr>
                        <a:t>B1</a:t>
                      </a:r>
                    </a:p>
                  </a:txBody>
                  <a:tcPr/>
                </a:tc>
                <a:tc>
                  <a:txBody>
                    <a:bodyPr/>
                    <a:lstStyle/>
                    <a:p>
                      <a:pPr marL="0" algn="ctr" defTabSz="914400" rtl="0" eaLnBrk="1" latinLnBrk="0" hangingPunct="1"/>
                      <a:r>
                        <a:rPr lang="fr-FR" sz="1400" kern="1200" dirty="0">
                          <a:solidFill>
                            <a:schemeClr val="accent5">
                              <a:lumMod val="60000"/>
                              <a:lumOff val="40000"/>
                            </a:schemeClr>
                          </a:solidFill>
                          <a:latin typeface="Arial" panose="020B0604020202020204" pitchFamily="34" charset="0"/>
                          <a:ea typeface="+mn-ea"/>
                          <a:cs typeface="Arial" panose="020B0604020202020204" pitchFamily="34" charset="0"/>
                        </a:rPr>
                        <a:t>2.2</a:t>
                      </a:r>
                    </a:p>
                  </a:txBody>
                  <a:tcPr/>
                </a:tc>
                <a:tc>
                  <a:txBody>
                    <a:bodyPr/>
                    <a:lstStyle/>
                    <a:p>
                      <a:pPr marL="0" algn="ctr" defTabSz="914400" rtl="0" eaLnBrk="1" latinLnBrk="0" hangingPunct="1"/>
                      <a:r>
                        <a:rPr lang="fr-FR" sz="1400" kern="1200" dirty="0">
                          <a:solidFill>
                            <a:schemeClr val="accent5">
                              <a:lumMod val="60000"/>
                              <a:lumOff val="40000"/>
                            </a:schemeClr>
                          </a:solidFill>
                          <a:latin typeface="Arial" panose="020B0604020202020204" pitchFamily="34" charset="0"/>
                          <a:ea typeface="+mn-ea"/>
                          <a:cs typeface="Arial" panose="020B0604020202020204" pitchFamily="34" charset="0"/>
                        </a:rPr>
                        <a:t>2.0</a:t>
                      </a:r>
                    </a:p>
                  </a:txBody>
                  <a:tcPr/>
                </a:tc>
                <a:tc>
                  <a:txBody>
                    <a:bodyPr/>
                    <a:lstStyle/>
                    <a:p>
                      <a:pPr marL="0" algn="ctr" defTabSz="914400" rtl="0" eaLnBrk="1" latinLnBrk="0" hangingPunct="1"/>
                      <a:r>
                        <a:rPr lang="fr-FR" sz="1400" kern="1200" dirty="0">
                          <a:solidFill>
                            <a:schemeClr val="accent5">
                              <a:lumMod val="60000"/>
                              <a:lumOff val="40000"/>
                            </a:schemeClr>
                          </a:solidFill>
                          <a:latin typeface="Arial" panose="020B0604020202020204" pitchFamily="34" charset="0"/>
                          <a:ea typeface="+mn-ea"/>
                          <a:cs typeface="Arial" panose="020B0604020202020204" pitchFamily="34" charset="0"/>
                        </a:rPr>
                        <a:t>1.9</a:t>
                      </a:r>
                    </a:p>
                  </a:txBody>
                  <a:tcPr/>
                </a:tc>
                <a:tc>
                  <a:txBody>
                    <a:bodyPr/>
                    <a:lstStyle/>
                    <a:p>
                      <a:pPr marL="0" algn="ctr" defTabSz="914400" rtl="0" eaLnBrk="1" latinLnBrk="0" hangingPunct="1"/>
                      <a:r>
                        <a:rPr lang="fr-FR" sz="1400" kern="1200" dirty="0">
                          <a:solidFill>
                            <a:schemeClr val="tx1"/>
                          </a:solidFill>
                          <a:latin typeface="Arial" panose="020B0604020202020204" pitchFamily="34" charset="0"/>
                          <a:ea typeface="+mn-ea"/>
                          <a:cs typeface="Arial" panose="020B0604020202020204" pitchFamily="34" charset="0"/>
                        </a:rPr>
                        <a:t>0</a:t>
                      </a: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443731223"/>
                  </a:ext>
                </a:extLst>
              </a:tr>
              <a:tr h="341322">
                <a:tc>
                  <a:txBody>
                    <a:bodyPr/>
                    <a:lstStyle/>
                    <a:p>
                      <a:r>
                        <a:rPr lang="fr-FR" sz="1400" dirty="0">
                          <a:latin typeface="Arial" panose="020B0604020202020204" pitchFamily="34" charset="0"/>
                          <a:cs typeface="Arial" panose="020B0604020202020204" pitchFamily="34" charset="0"/>
                        </a:rPr>
                        <a:t>B2</a:t>
                      </a:r>
                    </a:p>
                  </a:txBody>
                  <a:tcPr/>
                </a:tc>
                <a:tc>
                  <a:txBody>
                    <a:bodyPr/>
                    <a:lstStyle/>
                    <a:p>
                      <a:pPr marL="0" algn="ctr" defTabSz="914400" rtl="0" eaLnBrk="1" latinLnBrk="0" hangingPunct="1"/>
                      <a:r>
                        <a:rPr lang="fr-FR" sz="1400" kern="1200" dirty="0">
                          <a:solidFill>
                            <a:schemeClr val="accent5">
                              <a:lumMod val="60000"/>
                              <a:lumOff val="40000"/>
                            </a:schemeClr>
                          </a:solidFill>
                          <a:latin typeface="Arial" panose="020B0604020202020204" pitchFamily="34" charset="0"/>
                          <a:ea typeface="+mn-ea"/>
                          <a:cs typeface="Arial" panose="020B0604020202020204" pitchFamily="34" charset="0"/>
                        </a:rPr>
                        <a:t>2.0</a:t>
                      </a:r>
                    </a:p>
                  </a:txBody>
                  <a:tcPr/>
                </a:tc>
                <a:tc>
                  <a:txBody>
                    <a:bodyPr/>
                    <a:lstStyle/>
                    <a:p>
                      <a:pPr marL="0" algn="ctr" defTabSz="914400" rtl="0" eaLnBrk="1" latinLnBrk="0" hangingPunct="1"/>
                      <a:r>
                        <a:rPr lang="fr-FR" sz="1400" kern="1200" dirty="0">
                          <a:solidFill>
                            <a:schemeClr val="accent5">
                              <a:lumMod val="60000"/>
                              <a:lumOff val="40000"/>
                            </a:schemeClr>
                          </a:solidFill>
                          <a:latin typeface="Arial" panose="020B0604020202020204" pitchFamily="34" charset="0"/>
                          <a:ea typeface="+mn-ea"/>
                          <a:cs typeface="Arial" panose="020B0604020202020204" pitchFamily="34" charset="0"/>
                        </a:rPr>
                        <a:t>1.8</a:t>
                      </a:r>
                    </a:p>
                  </a:txBody>
                  <a:tcPr/>
                </a:tc>
                <a:tc>
                  <a:txBody>
                    <a:bodyPr/>
                    <a:lstStyle/>
                    <a:p>
                      <a:pPr marL="0" algn="ctr" defTabSz="914400" rtl="0" eaLnBrk="1" latinLnBrk="0" hangingPunct="1"/>
                      <a:r>
                        <a:rPr lang="fr-FR" sz="1400" kern="1200" dirty="0">
                          <a:solidFill>
                            <a:schemeClr val="accent5">
                              <a:lumMod val="60000"/>
                              <a:lumOff val="40000"/>
                            </a:schemeClr>
                          </a:solidFill>
                          <a:latin typeface="Arial" panose="020B0604020202020204" pitchFamily="34" charset="0"/>
                          <a:ea typeface="+mn-ea"/>
                          <a:cs typeface="Arial" panose="020B0604020202020204" pitchFamily="34" charset="0"/>
                        </a:rPr>
                        <a:t>2.0</a:t>
                      </a:r>
                    </a:p>
                  </a:txBody>
                  <a:tcPr/>
                </a:tc>
                <a:tc>
                  <a:txBody>
                    <a:bodyPr/>
                    <a:lstStyle/>
                    <a:p>
                      <a:pPr marL="0" algn="ctr" defTabSz="914400" rtl="0" eaLnBrk="1" latinLnBrk="0" hangingPunct="1"/>
                      <a:r>
                        <a:rPr lang="fr-FR" sz="1400" kern="1200" dirty="0">
                          <a:solidFill>
                            <a:schemeClr val="accent4"/>
                          </a:solidFill>
                          <a:latin typeface="Arial" panose="020B0604020202020204" pitchFamily="34" charset="0"/>
                          <a:ea typeface="+mn-ea"/>
                          <a:cs typeface="Arial" panose="020B0604020202020204" pitchFamily="34" charset="0"/>
                        </a:rPr>
                        <a:t>1.4</a:t>
                      </a:r>
                    </a:p>
                  </a:txBody>
                  <a:tcPr/>
                </a:tc>
                <a:tc>
                  <a:txBody>
                    <a:bodyPr/>
                    <a:lstStyle/>
                    <a:p>
                      <a:pPr marL="0" algn="ctr" defTabSz="914400" rtl="0" eaLnBrk="1" latinLnBrk="0" hangingPunct="1"/>
                      <a:r>
                        <a:rPr lang="fr-FR" sz="1400" kern="1200" dirty="0">
                          <a:solidFill>
                            <a:schemeClr val="tx1"/>
                          </a:solidFill>
                          <a:latin typeface="Arial" panose="020B0604020202020204" pitchFamily="34" charset="0"/>
                          <a:ea typeface="+mn-ea"/>
                          <a:cs typeface="Arial" panose="020B0604020202020204" pitchFamily="34" charset="0"/>
                        </a:rPr>
                        <a:t>0</a:t>
                      </a:r>
                    </a:p>
                  </a:txBody>
                  <a:tcPr/>
                </a:tc>
                <a:tc>
                  <a:txBody>
                    <a:bodyPr/>
                    <a:lstStyle/>
                    <a:p>
                      <a:pPr marL="0" algn="ctr" defTabSz="914400" rtl="0" eaLnBrk="1" latinLnBrk="0" hangingPunct="1"/>
                      <a:endParaRPr lang="fr-FR" sz="140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83464299"/>
                  </a:ext>
                </a:extLst>
              </a:tr>
              <a:tr h="341322">
                <a:tc>
                  <a:txBody>
                    <a:bodyPr/>
                    <a:lstStyle/>
                    <a:p>
                      <a:r>
                        <a:rPr lang="fr-FR" sz="1400" dirty="0">
                          <a:latin typeface="Arial" panose="020B0604020202020204" pitchFamily="34" charset="0"/>
                          <a:cs typeface="Arial" panose="020B0604020202020204" pitchFamily="34" charset="0"/>
                        </a:rPr>
                        <a:t>B3</a:t>
                      </a:r>
                    </a:p>
                  </a:txBody>
                  <a:tcPr/>
                </a:tc>
                <a:tc>
                  <a:txBody>
                    <a:bodyPr/>
                    <a:lstStyle/>
                    <a:p>
                      <a:pPr marL="0" algn="ctr" defTabSz="914400" rtl="0" eaLnBrk="1" latinLnBrk="0" hangingPunct="1"/>
                      <a:r>
                        <a:rPr lang="fr-FR" sz="1400" kern="1200" dirty="0">
                          <a:solidFill>
                            <a:schemeClr val="accent5">
                              <a:lumMod val="60000"/>
                              <a:lumOff val="40000"/>
                            </a:schemeClr>
                          </a:solidFill>
                          <a:latin typeface="Arial" panose="020B0604020202020204" pitchFamily="34" charset="0"/>
                          <a:ea typeface="+mn-ea"/>
                          <a:cs typeface="Arial" panose="020B0604020202020204" pitchFamily="34" charset="0"/>
                        </a:rPr>
                        <a:t>2.3</a:t>
                      </a:r>
                    </a:p>
                  </a:txBody>
                  <a:tcPr/>
                </a:tc>
                <a:tc>
                  <a:txBody>
                    <a:bodyPr/>
                    <a:lstStyle/>
                    <a:p>
                      <a:pPr marL="0" algn="ctr" defTabSz="914400" rtl="0" eaLnBrk="1" latinLnBrk="0" hangingPunct="1"/>
                      <a:r>
                        <a:rPr lang="fr-FR" sz="1400" kern="1200" dirty="0">
                          <a:solidFill>
                            <a:schemeClr val="accent5">
                              <a:lumMod val="60000"/>
                              <a:lumOff val="40000"/>
                            </a:schemeClr>
                          </a:solidFill>
                          <a:latin typeface="Arial" panose="020B0604020202020204" pitchFamily="34" charset="0"/>
                          <a:ea typeface="+mn-ea"/>
                          <a:cs typeface="Arial" panose="020B0604020202020204" pitchFamily="34" charset="0"/>
                        </a:rPr>
                        <a:t>2.1</a:t>
                      </a:r>
                    </a:p>
                  </a:txBody>
                  <a:tcPr/>
                </a:tc>
                <a:tc>
                  <a:txBody>
                    <a:bodyPr/>
                    <a:lstStyle/>
                    <a:p>
                      <a:pPr marL="0" algn="ctr" defTabSz="914400" rtl="0" eaLnBrk="1" latinLnBrk="0" hangingPunct="1"/>
                      <a:r>
                        <a:rPr lang="fr-FR" sz="1400" kern="1200" dirty="0">
                          <a:solidFill>
                            <a:schemeClr val="accent5">
                              <a:lumMod val="60000"/>
                              <a:lumOff val="40000"/>
                            </a:schemeClr>
                          </a:solidFill>
                          <a:latin typeface="Arial" panose="020B0604020202020204" pitchFamily="34" charset="0"/>
                          <a:ea typeface="+mn-ea"/>
                          <a:cs typeface="Arial" panose="020B0604020202020204" pitchFamily="34" charset="0"/>
                        </a:rPr>
                        <a:t>2.1</a:t>
                      </a:r>
                    </a:p>
                  </a:txBody>
                  <a:tcPr/>
                </a:tc>
                <a:tc>
                  <a:txBody>
                    <a:bodyPr/>
                    <a:lstStyle/>
                    <a:p>
                      <a:pPr marL="0" algn="ctr" defTabSz="914400" rtl="0" eaLnBrk="1" latinLnBrk="0" hangingPunct="1"/>
                      <a:r>
                        <a:rPr lang="fr-FR" sz="1400" kern="1200" dirty="0">
                          <a:solidFill>
                            <a:schemeClr val="accent4"/>
                          </a:solidFill>
                          <a:latin typeface="Arial" panose="020B0604020202020204" pitchFamily="34" charset="0"/>
                          <a:ea typeface="+mn-ea"/>
                          <a:cs typeface="Arial" panose="020B0604020202020204" pitchFamily="34" charset="0"/>
                        </a:rPr>
                        <a:t>1.5</a:t>
                      </a:r>
                    </a:p>
                  </a:txBody>
                  <a:tcPr/>
                </a:tc>
                <a:tc>
                  <a:txBody>
                    <a:bodyPr/>
                    <a:lstStyle/>
                    <a:p>
                      <a:pPr marL="0" algn="ctr" defTabSz="914400" rtl="0" eaLnBrk="1" latinLnBrk="0" hangingPunct="1"/>
                      <a:r>
                        <a:rPr lang="fr-FR" sz="1400" kern="1200" dirty="0">
                          <a:solidFill>
                            <a:schemeClr val="accent4"/>
                          </a:solidFill>
                          <a:latin typeface="Arial" panose="020B0604020202020204" pitchFamily="34" charset="0"/>
                          <a:ea typeface="+mn-ea"/>
                          <a:cs typeface="Arial" panose="020B0604020202020204" pitchFamily="34" charset="0"/>
                        </a:rPr>
                        <a:t>1.6</a:t>
                      </a:r>
                    </a:p>
                  </a:txBody>
                  <a:tcPr/>
                </a:tc>
                <a:tc>
                  <a:txBody>
                    <a:bodyPr/>
                    <a:lstStyle/>
                    <a:p>
                      <a:pPr marL="0" algn="ctr" defTabSz="914400" rtl="0" eaLnBrk="1" latinLnBrk="0" hangingPunct="1"/>
                      <a:r>
                        <a:rPr lang="fr-FR" sz="1400" kern="1200" dirty="0">
                          <a:solidFill>
                            <a:schemeClr val="tx1"/>
                          </a:solidFill>
                          <a:latin typeface="Arial" panose="020B0604020202020204" pitchFamily="34" charset="0"/>
                          <a:ea typeface="+mn-ea"/>
                          <a:cs typeface="Arial" panose="020B0604020202020204" pitchFamily="34" charset="0"/>
                        </a:rPr>
                        <a:t>0</a:t>
                      </a:r>
                    </a:p>
                  </a:txBody>
                  <a:tcPr/>
                </a:tc>
                <a:extLst>
                  <a:ext uri="{0D108BD9-81ED-4DB2-BD59-A6C34878D82A}">
                    <a16:rowId xmlns:a16="http://schemas.microsoft.com/office/drawing/2014/main" val="988133877"/>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3F539E2D-5506-D991-D25F-179074BC4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3524" y="4124909"/>
            <a:ext cx="3407580" cy="2659874"/>
          </a:xfrm>
          <a:prstGeom prst="rect">
            <a:avLst/>
          </a:prstGeom>
        </p:spPr>
      </p:pic>
      <p:sp>
        <p:nvSpPr>
          <p:cNvPr id="9" name="Flèche droite 6">
            <a:extLst>
              <a:ext uri="{FF2B5EF4-FFF2-40B4-BE49-F238E27FC236}">
                <a16:creationId xmlns:a16="http://schemas.microsoft.com/office/drawing/2014/main" id="{919E96BC-7A78-3AB0-B9BE-29784DD49ABA}"/>
              </a:ext>
            </a:extLst>
          </p:cNvPr>
          <p:cNvSpPr/>
          <p:nvPr/>
        </p:nvSpPr>
        <p:spPr>
          <a:xfrm>
            <a:off x="5368863" y="5384199"/>
            <a:ext cx="906087" cy="20878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75180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p:txBody>
          <a:bodyPr/>
          <a:lstStyle/>
          <a:p>
            <a:pPr marL="0" indent="0">
              <a:buNone/>
            </a:pPr>
            <a:r>
              <a:rPr lang="en-CH" b="1" dirty="0"/>
              <a:t>Test of 𝛃-diversity</a:t>
            </a:r>
            <a:endParaRPr lang="en-CH" dirty="0"/>
          </a:p>
          <a:p>
            <a:endParaRPr lang="en-CH" sz="1800" dirty="0"/>
          </a:p>
          <a:p>
            <a:r>
              <a:rPr lang="en-CH" sz="1800" dirty="0"/>
              <a:t>The PERMANOVA test</a:t>
            </a:r>
          </a:p>
          <a:p>
            <a:endParaRPr lang="en-CH" sz="1800" dirty="0"/>
          </a:p>
        </p:txBody>
      </p:sp>
      <p:pic>
        <p:nvPicPr>
          <p:cNvPr id="5" name="Picture 4" descr="Diagram&#10;&#10;Description automatically generated">
            <a:extLst>
              <a:ext uri="{FF2B5EF4-FFF2-40B4-BE49-F238E27FC236}">
                <a16:creationId xmlns:a16="http://schemas.microsoft.com/office/drawing/2014/main" id="{708DCA33-0C3C-4817-1D26-C7D8349BA028}"/>
              </a:ext>
            </a:extLst>
          </p:cNvPr>
          <p:cNvPicPr>
            <a:picLocks noChangeAspect="1"/>
          </p:cNvPicPr>
          <p:nvPr/>
        </p:nvPicPr>
        <p:blipFill>
          <a:blip r:embed="rId2"/>
          <a:stretch>
            <a:fillRect/>
          </a:stretch>
        </p:blipFill>
        <p:spPr>
          <a:xfrm>
            <a:off x="355030" y="2840000"/>
            <a:ext cx="6480720" cy="3337895"/>
          </a:xfrm>
          <a:prstGeom prst="rect">
            <a:avLst/>
          </a:prstGeom>
        </p:spPr>
      </p:pic>
      <p:pic>
        <p:nvPicPr>
          <p:cNvPr id="7" name="Picture 6" descr="Chart&#10;&#10;Description automatically generated">
            <a:extLst>
              <a:ext uri="{FF2B5EF4-FFF2-40B4-BE49-F238E27FC236}">
                <a16:creationId xmlns:a16="http://schemas.microsoft.com/office/drawing/2014/main" id="{C7574FB2-E324-6E06-6B26-49E73C66E1BD}"/>
              </a:ext>
            </a:extLst>
          </p:cNvPr>
          <p:cNvPicPr>
            <a:picLocks noChangeAspect="1"/>
          </p:cNvPicPr>
          <p:nvPr/>
        </p:nvPicPr>
        <p:blipFill>
          <a:blip r:embed="rId3"/>
          <a:stretch>
            <a:fillRect/>
          </a:stretch>
        </p:blipFill>
        <p:spPr>
          <a:xfrm>
            <a:off x="6958213" y="3580610"/>
            <a:ext cx="5028976" cy="1856677"/>
          </a:xfrm>
          <a:prstGeom prst="rect">
            <a:avLst/>
          </a:prstGeom>
        </p:spPr>
      </p:pic>
    </p:spTree>
    <p:extLst>
      <p:ext uri="{BB962C8B-B14F-4D97-AF65-F5344CB8AC3E}">
        <p14:creationId xmlns:p14="http://schemas.microsoft.com/office/powerpoint/2010/main" val="267218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019-3AB0-6D41-26EC-5D06B9918CE6}"/>
              </a:ext>
            </a:extLst>
          </p:cNvPr>
          <p:cNvSpPr>
            <a:spLocks noGrp="1"/>
          </p:cNvSpPr>
          <p:nvPr>
            <p:ph type="title"/>
          </p:nvPr>
        </p:nvSpPr>
        <p:spPr/>
        <p:txBody>
          <a:bodyPr/>
          <a:lstStyle/>
          <a:p>
            <a:r>
              <a:rPr lang="en-CH" dirty="0"/>
              <a:t>Analyzing the data</a:t>
            </a:r>
          </a:p>
        </p:txBody>
      </p:sp>
      <p:sp>
        <p:nvSpPr>
          <p:cNvPr id="3" name="Content Placeholder 2">
            <a:extLst>
              <a:ext uri="{FF2B5EF4-FFF2-40B4-BE49-F238E27FC236}">
                <a16:creationId xmlns:a16="http://schemas.microsoft.com/office/drawing/2014/main" id="{A05EDA2D-A68D-033A-2417-DED272F497DD}"/>
              </a:ext>
            </a:extLst>
          </p:cNvPr>
          <p:cNvSpPr>
            <a:spLocks noGrp="1"/>
          </p:cNvSpPr>
          <p:nvPr>
            <p:ph idx="1"/>
          </p:nvPr>
        </p:nvSpPr>
        <p:spPr>
          <a:xfrm>
            <a:off x="838200" y="1269402"/>
            <a:ext cx="4602448" cy="4907561"/>
          </a:xfrm>
        </p:spPr>
        <p:txBody>
          <a:bodyPr/>
          <a:lstStyle/>
          <a:p>
            <a:pPr marL="0" indent="0">
              <a:buNone/>
            </a:pPr>
            <a:r>
              <a:rPr lang="en-CH" b="1" dirty="0"/>
              <a:t>Clustering/Classification</a:t>
            </a:r>
            <a:endParaRPr lang="en-CH" dirty="0"/>
          </a:p>
          <a:p>
            <a:endParaRPr lang="en-CH" sz="1800" dirty="0"/>
          </a:p>
          <a:p>
            <a:r>
              <a:rPr lang="en-GB" sz="1800" dirty="0"/>
              <a:t>Based on between-sample distances, then aggregates samples from smallest to largest distance</a:t>
            </a:r>
          </a:p>
          <a:p>
            <a:r>
              <a:rPr lang="en-GB" sz="1800" dirty="0"/>
              <a:t>How to determine the optimal number of k clusters?</a:t>
            </a:r>
          </a:p>
          <a:p>
            <a:pPr lvl="1"/>
            <a:r>
              <a:rPr lang="en-GB" sz="1400" dirty="0"/>
              <a:t>The </a:t>
            </a:r>
            <a:r>
              <a:rPr lang="en-GB" sz="1400" dirty="0" err="1"/>
              <a:t>Calinski-harabasz</a:t>
            </a:r>
            <a:r>
              <a:rPr lang="en-GB" sz="1400" dirty="0"/>
              <a:t> index, aka variance ratio criterion, is the ratio of the between-groups variance and the within-groups variance</a:t>
            </a:r>
          </a:p>
          <a:p>
            <a:endParaRPr lang="en-CH" sz="1800" dirty="0"/>
          </a:p>
        </p:txBody>
      </p:sp>
      <p:pic>
        <p:nvPicPr>
          <p:cNvPr id="4" name="Image 3">
            <a:extLst>
              <a:ext uri="{FF2B5EF4-FFF2-40B4-BE49-F238E27FC236}">
                <a16:creationId xmlns:a16="http://schemas.microsoft.com/office/drawing/2014/main" id="{368F9C7B-6CAD-5833-B3D9-0058A2A9F02C}"/>
              </a:ext>
            </a:extLst>
          </p:cNvPr>
          <p:cNvPicPr>
            <a:picLocks noChangeAspect="1"/>
          </p:cNvPicPr>
          <p:nvPr/>
        </p:nvPicPr>
        <p:blipFill rotWithShape="1">
          <a:blip r:embed="rId2"/>
          <a:srcRect l="19721" t="16559" r="41888" b="26725"/>
          <a:stretch/>
        </p:blipFill>
        <p:spPr>
          <a:xfrm>
            <a:off x="5440648" y="1852551"/>
            <a:ext cx="5586704" cy="4640323"/>
          </a:xfrm>
          <a:prstGeom prst="rect">
            <a:avLst/>
          </a:prstGeom>
        </p:spPr>
      </p:pic>
      <p:pic>
        <p:nvPicPr>
          <p:cNvPr id="6" name="Image 5">
            <a:extLst>
              <a:ext uri="{FF2B5EF4-FFF2-40B4-BE49-F238E27FC236}">
                <a16:creationId xmlns:a16="http://schemas.microsoft.com/office/drawing/2014/main" id="{F5E364FC-C9E6-4C0E-EDA1-884FDB02A5C4}"/>
              </a:ext>
            </a:extLst>
          </p:cNvPr>
          <p:cNvPicPr>
            <a:picLocks noChangeAspect="1"/>
          </p:cNvPicPr>
          <p:nvPr/>
        </p:nvPicPr>
        <p:blipFill>
          <a:blip r:embed="rId3"/>
          <a:stretch>
            <a:fillRect/>
          </a:stretch>
        </p:blipFill>
        <p:spPr>
          <a:xfrm>
            <a:off x="11153730" y="2656648"/>
            <a:ext cx="966186" cy="3475913"/>
          </a:xfrm>
          <a:prstGeom prst="rect">
            <a:avLst/>
          </a:prstGeom>
        </p:spPr>
      </p:pic>
    </p:spTree>
    <p:extLst>
      <p:ext uri="{BB962C8B-B14F-4D97-AF65-F5344CB8AC3E}">
        <p14:creationId xmlns:p14="http://schemas.microsoft.com/office/powerpoint/2010/main" val="2143615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8C34-EC72-3907-1770-205D739ECC2A}"/>
              </a:ext>
            </a:extLst>
          </p:cNvPr>
          <p:cNvSpPr>
            <a:spLocks noGrp="1"/>
          </p:cNvSpPr>
          <p:nvPr>
            <p:ph type="title"/>
          </p:nvPr>
        </p:nvSpPr>
        <p:spPr/>
        <p:txBody>
          <a:bodyPr/>
          <a:lstStyle/>
          <a:p>
            <a:r>
              <a:rPr lang="en-CH"/>
              <a:t>Our topic: water kefir microbiota</a:t>
            </a:r>
            <a:endParaRPr lang="en-CH" dirty="0"/>
          </a:p>
        </p:txBody>
      </p:sp>
      <p:pic>
        <p:nvPicPr>
          <p:cNvPr id="5" name="Content Placeholder 4">
            <a:extLst>
              <a:ext uri="{FF2B5EF4-FFF2-40B4-BE49-F238E27FC236}">
                <a16:creationId xmlns:a16="http://schemas.microsoft.com/office/drawing/2014/main" id="{E7387215-7B84-1D8E-048E-7EBABABB769D}"/>
              </a:ext>
            </a:extLst>
          </p:cNvPr>
          <p:cNvPicPr>
            <a:picLocks noGrp="1" noChangeAspect="1"/>
          </p:cNvPicPr>
          <p:nvPr>
            <p:ph idx="1"/>
          </p:nvPr>
        </p:nvPicPr>
        <p:blipFill rotWithShape="1">
          <a:blip r:embed="rId2"/>
          <a:srcRect l="1187"/>
          <a:stretch/>
        </p:blipFill>
        <p:spPr>
          <a:xfrm>
            <a:off x="1912961" y="1283647"/>
            <a:ext cx="8366078" cy="5370788"/>
          </a:xfrm>
        </p:spPr>
      </p:pic>
    </p:spTree>
    <p:extLst>
      <p:ext uri="{BB962C8B-B14F-4D97-AF65-F5344CB8AC3E}">
        <p14:creationId xmlns:p14="http://schemas.microsoft.com/office/powerpoint/2010/main" val="543365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8C34-EC72-3907-1770-205D739ECC2A}"/>
              </a:ext>
            </a:extLst>
          </p:cNvPr>
          <p:cNvSpPr>
            <a:spLocks noGrp="1"/>
          </p:cNvSpPr>
          <p:nvPr>
            <p:ph type="title"/>
          </p:nvPr>
        </p:nvSpPr>
        <p:spPr/>
        <p:txBody>
          <a:bodyPr/>
          <a:lstStyle/>
          <a:p>
            <a:r>
              <a:rPr lang="en-CH"/>
              <a:t>Our topic: water kefir microbiota</a:t>
            </a:r>
            <a:endParaRPr lang="en-CH" dirty="0"/>
          </a:p>
        </p:txBody>
      </p:sp>
      <p:sp>
        <p:nvSpPr>
          <p:cNvPr id="4" name="Content Placeholder 3">
            <a:extLst>
              <a:ext uri="{FF2B5EF4-FFF2-40B4-BE49-F238E27FC236}">
                <a16:creationId xmlns:a16="http://schemas.microsoft.com/office/drawing/2014/main" id="{C1DE7B53-6ECB-F49A-1D82-7578A3D12079}"/>
              </a:ext>
            </a:extLst>
          </p:cNvPr>
          <p:cNvSpPr>
            <a:spLocks noGrp="1"/>
          </p:cNvSpPr>
          <p:nvPr>
            <p:ph idx="1"/>
          </p:nvPr>
        </p:nvSpPr>
        <p:spPr/>
        <p:txBody>
          <a:bodyPr/>
          <a:lstStyle/>
          <a:p>
            <a:r>
              <a:rPr lang="en-CH" dirty="0"/>
              <a:t>Starter culture-based fermentation</a:t>
            </a:r>
          </a:p>
          <a:p>
            <a:endParaRPr lang="en-CH" dirty="0"/>
          </a:p>
          <a:p>
            <a:r>
              <a:rPr lang="en-CH" dirty="0"/>
              <a:t>Starter cultures of fermented foods are serial passaged</a:t>
            </a:r>
          </a:p>
        </p:txBody>
      </p:sp>
      <p:pic>
        <p:nvPicPr>
          <p:cNvPr id="5" name="Picture 4">
            <a:extLst>
              <a:ext uri="{FF2B5EF4-FFF2-40B4-BE49-F238E27FC236}">
                <a16:creationId xmlns:a16="http://schemas.microsoft.com/office/drawing/2014/main" id="{FDFB6F5D-90E0-BB23-B4D3-A913713D255E}"/>
              </a:ext>
            </a:extLst>
          </p:cNvPr>
          <p:cNvPicPr>
            <a:picLocks noChangeAspect="1"/>
          </p:cNvPicPr>
          <p:nvPr/>
        </p:nvPicPr>
        <p:blipFill>
          <a:blip r:embed="rId2"/>
          <a:stretch>
            <a:fillRect/>
          </a:stretch>
        </p:blipFill>
        <p:spPr>
          <a:xfrm>
            <a:off x="2209800" y="3723182"/>
            <a:ext cx="7772400" cy="2596608"/>
          </a:xfrm>
          <a:prstGeom prst="rect">
            <a:avLst/>
          </a:prstGeom>
        </p:spPr>
      </p:pic>
    </p:spTree>
    <p:extLst>
      <p:ext uri="{BB962C8B-B14F-4D97-AF65-F5344CB8AC3E}">
        <p14:creationId xmlns:p14="http://schemas.microsoft.com/office/powerpoint/2010/main" val="1263248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0084-0B13-5A05-A927-80606D3480C6}"/>
              </a:ext>
            </a:extLst>
          </p:cNvPr>
          <p:cNvSpPr>
            <a:spLocks noGrp="1"/>
          </p:cNvSpPr>
          <p:nvPr>
            <p:ph type="title"/>
          </p:nvPr>
        </p:nvSpPr>
        <p:spPr/>
        <p:txBody>
          <a:bodyPr/>
          <a:lstStyle/>
          <a:p>
            <a:r>
              <a:rPr lang="en-CH" dirty="0"/>
              <a:t>Background: community ecology</a:t>
            </a:r>
          </a:p>
        </p:txBody>
      </p:sp>
      <p:grpSp>
        <p:nvGrpSpPr>
          <p:cNvPr id="17" name="Group 16">
            <a:extLst>
              <a:ext uri="{FF2B5EF4-FFF2-40B4-BE49-F238E27FC236}">
                <a16:creationId xmlns:a16="http://schemas.microsoft.com/office/drawing/2014/main" id="{3CFF6C5A-DC7A-395F-1B95-5406F42DC00F}"/>
              </a:ext>
            </a:extLst>
          </p:cNvPr>
          <p:cNvGrpSpPr/>
          <p:nvPr/>
        </p:nvGrpSpPr>
        <p:grpSpPr>
          <a:xfrm>
            <a:off x="561917" y="2036551"/>
            <a:ext cx="5534083" cy="4025754"/>
            <a:chOff x="1133943" y="1572527"/>
            <a:chExt cx="5534083" cy="4025754"/>
          </a:xfrm>
        </p:grpSpPr>
        <p:pic>
          <p:nvPicPr>
            <p:cNvPr id="1026" name="Picture 2" descr="Lo youtuber Human Safari: “Vi svelo i viaggi per l'estate alternativi” - La  Stampa">
              <a:extLst>
                <a:ext uri="{FF2B5EF4-FFF2-40B4-BE49-F238E27FC236}">
                  <a16:creationId xmlns:a16="http://schemas.microsoft.com/office/drawing/2014/main" id="{1B890534-7DDA-748D-812A-FF4D71FC59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10" r="5484"/>
            <a:stretch/>
          </p:blipFill>
          <p:spPr bwMode="auto">
            <a:xfrm>
              <a:off x="2090057" y="2276599"/>
              <a:ext cx="4005943" cy="2893165"/>
            </a:xfrm>
            <a:prstGeom prst="ellipse">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3D288683-C2B6-FE5C-0DE1-CEF85A925D67}"/>
                </a:ext>
              </a:extLst>
            </p:cNvPr>
            <p:cNvSpPr/>
            <p:nvPr/>
          </p:nvSpPr>
          <p:spPr>
            <a:xfrm>
              <a:off x="2501602" y="408724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5" name="Oval 4">
              <a:extLst>
                <a:ext uri="{FF2B5EF4-FFF2-40B4-BE49-F238E27FC236}">
                  <a16:creationId xmlns:a16="http://schemas.microsoft.com/office/drawing/2014/main" id="{D3A7F2AE-009A-C08B-1CD7-1AF87B3699AF}"/>
                </a:ext>
              </a:extLst>
            </p:cNvPr>
            <p:cNvSpPr/>
            <p:nvPr/>
          </p:nvSpPr>
          <p:spPr>
            <a:xfrm>
              <a:off x="5127171"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6" name="Oval 5">
              <a:extLst>
                <a:ext uri="{FF2B5EF4-FFF2-40B4-BE49-F238E27FC236}">
                  <a16:creationId xmlns:a16="http://schemas.microsoft.com/office/drawing/2014/main" id="{6449EBDF-0E7A-3C07-E438-221A10467527}"/>
                </a:ext>
              </a:extLst>
            </p:cNvPr>
            <p:cNvSpPr/>
            <p:nvPr/>
          </p:nvSpPr>
          <p:spPr>
            <a:xfrm>
              <a:off x="2786093"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cxnSp>
          <p:nvCxnSpPr>
            <p:cNvPr id="8" name="Straight Connector 7">
              <a:extLst>
                <a:ext uri="{FF2B5EF4-FFF2-40B4-BE49-F238E27FC236}">
                  <a16:creationId xmlns:a16="http://schemas.microsoft.com/office/drawing/2014/main" id="{D654A740-6B0F-3656-89E6-0E4BE7EE757D}"/>
                </a:ext>
              </a:extLst>
            </p:cNvPr>
            <p:cNvCxnSpPr/>
            <p:nvPr/>
          </p:nvCxnSpPr>
          <p:spPr>
            <a:xfrm flipV="1">
              <a:off x="5380141" y="2303895"/>
              <a:ext cx="674915" cy="728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586F7C-8A23-A9D0-59DF-E9C2B4F449CF}"/>
                </a:ext>
              </a:extLst>
            </p:cNvPr>
            <p:cNvCxnSpPr>
              <a:cxnSpLocks/>
            </p:cNvCxnSpPr>
            <p:nvPr/>
          </p:nvCxnSpPr>
          <p:spPr>
            <a:xfrm flipV="1">
              <a:off x="1746913" y="4330444"/>
              <a:ext cx="795633" cy="664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8EDFC1-0A32-0B58-8559-130132A266C5}"/>
                </a:ext>
              </a:extLst>
            </p:cNvPr>
            <p:cNvCxnSpPr>
              <a:cxnSpLocks/>
            </p:cNvCxnSpPr>
            <p:nvPr/>
          </p:nvCxnSpPr>
          <p:spPr>
            <a:xfrm>
              <a:off x="2111178" y="2216386"/>
              <a:ext cx="717958" cy="831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A1FAF49-F25E-B877-9C44-DA523A1F6DA9}"/>
                </a:ext>
              </a:extLst>
            </p:cNvPr>
            <p:cNvSpPr/>
            <p:nvPr/>
          </p:nvSpPr>
          <p:spPr>
            <a:xfrm>
              <a:off x="1133943" y="4878281"/>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15" name="Oval 14">
              <a:extLst>
                <a:ext uri="{FF2B5EF4-FFF2-40B4-BE49-F238E27FC236}">
                  <a16:creationId xmlns:a16="http://schemas.microsoft.com/office/drawing/2014/main" id="{54F00B91-657A-8A01-B306-35A92E14A856}"/>
                </a:ext>
              </a:extLst>
            </p:cNvPr>
            <p:cNvSpPr/>
            <p:nvPr/>
          </p:nvSpPr>
          <p:spPr>
            <a:xfrm>
              <a:off x="5948026" y="1677009"/>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16" name="Oval 15">
              <a:extLst>
                <a:ext uri="{FF2B5EF4-FFF2-40B4-BE49-F238E27FC236}">
                  <a16:creationId xmlns:a16="http://schemas.microsoft.com/office/drawing/2014/main" id="{D3FF035F-BCBC-192E-5FE0-92EC4FE58E9A}"/>
                </a:ext>
              </a:extLst>
            </p:cNvPr>
            <p:cNvSpPr/>
            <p:nvPr/>
          </p:nvSpPr>
          <p:spPr>
            <a:xfrm>
              <a:off x="1539152" y="1572527"/>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grpSp>
      <p:sp>
        <p:nvSpPr>
          <p:cNvPr id="3" name="Content Placeholder 2">
            <a:extLst>
              <a:ext uri="{FF2B5EF4-FFF2-40B4-BE49-F238E27FC236}">
                <a16:creationId xmlns:a16="http://schemas.microsoft.com/office/drawing/2014/main" id="{B1CD1382-8EBB-99DC-142D-A3918E7E8C6F}"/>
              </a:ext>
            </a:extLst>
          </p:cNvPr>
          <p:cNvSpPr>
            <a:spLocks noGrp="1"/>
          </p:cNvSpPr>
          <p:nvPr>
            <p:ph idx="1"/>
          </p:nvPr>
        </p:nvSpPr>
        <p:spPr>
          <a:xfrm>
            <a:off x="6564572" y="1269402"/>
            <a:ext cx="4789227" cy="4907561"/>
          </a:xfrm>
        </p:spPr>
        <p:txBody>
          <a:bodyPr/>
          <a:lstStyle/>
          <a:p>
            <a:endParaRPr lang="en-CH" dirty="0"/>
          </a:p>
          <a:p>
            <a:pPr marL="0" indent="0" algn="ctr">
              <a:buNone/>
            </a:pPr>
            <a:r>
              <a:rPr lang="en-CH" b="1" dirty="0"/>
              <a:t>How </a:t>
            </a:r>
            <a:r>
              <a:rPr lang="en-US" b="1" dirty="0"/>
              <a:t>diverse are these environments?</a:t>
            </a:r>
            <a:endParaRPr lang="en-CH" b="1" dirty="0"/>
          </a:p>
          <a:p>
            <a:endParaRPr lang="en-CH" dirty="0"/>
          </a:p>
        </p:txBody>
      </p:sp>
    </p:spTree>
    <p:extLst>
      <p:ext uri="{BB962C8B-B14F-4D97-AF65-F5344CB8AC3E}">
        <p14:creationId xmlns:p14="http://schemas.microsoft.com/office/powerpoint/2010/main" val="1219328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8C34-EC72-3907-1770-205D739ECC2A}"/>
              </a:ext>
            </a:extLst>
          </p:cNvPr>
          <p:cNvSpPr>
            <a:spLocks noGrp="1"/>
          </p:cNvSpPr>
          <p:nvPr>
            <p:ph type="title"/>
          </p:nvPr>
        </p:nvSpPr>
        <p:spPr/>
        <p:txBody>
          <a:bodyPr/>
          <a:lstStyle/>
          <a:p>
            <a:r>
              <a:rPr lang="en-CH"/>
              <a:t>Our topic: water kefir microbiota</a:t>
            </a:r>
            <a:endParaRPr lang="en-CH" dirty="0"/>
          </a:p>
        </p:txBody>
      </p:sp>
      <p:pic>
        <p:nvPicPr>
          <p:cNvPr id="7" name="Content Placeholder 6" descr="Diagram&#10;&#10;Description automatically generated">
            <a:extLst>
              <a:ext uri="{FF2B5EF4-FFF2-40B4-BE49-F238E27FC236}">
                <a16:creationId xmlns:a16="http://schemas.microsoft.com/office/drawing/2014/main" id="{92DC4491-6A33-C9D4-1DA3-099EFF8B9565}"/>
              </a:ext>
            </a:extLst>
          </p:cNvPr>
          <p:cNvPicPr>
            <a:picLocks noGrp="1" noChangeAspect="1"/>
          </p:cNvPicPr>
          <p:nvPr>
            <p:ph idx="1"/>
          </p:nvPr>
        </p:nvPicPr>
        <p:blipFill>
          <a:blip r:embed="rId2"/>
          <a:stretch>
            <a:fillRect/>
          </a:stretch>
        </p:blipFill>
        <p:spPr>
          <a:xfrm>
            <a:off x="2374958" y="1270000"/>
            <a:ext cx="7921205" cy="5222874"/>
          </a:xfrm>
        </p:spPr>
      </p:pic>
      <p:grpSp>
        <p:nvGrpSpPr>
          <p:cNvPr id="13" name="Group 12">
            <a:extLst>
              <a:ext uri="{FF2B5EF4-FFF2-40B4-BE49-F238E27FC236}">
                <a16:creationId xmlns:a16="http://schemas.microsoft.com/office/drawing/2014/main" id="{16FCACE2-46D1-0C0F-CD2A-AAA6D7B7092F}"/>
              </a:ext>
            </a:extLst>
          </p:cNvPr>
          <p:cNvGrpSpPr/>
          <p:nvPr/>
        </p:nvGrpSpPr>
        <p:grpSpPr>
          <a:xfrm>
            <a:off x="172299" y="3215905"/>
            <a:ext cx="2238208" cy="1065976"/>
            <a:chOff x="172299" y="3215905"/>
            <a:chExt cx="2238208" cy="1065976"/>
          </a:xfrm>
        </p:grpSpPr>
        <p:grpSp>
          <p:nvGrpSpPr>
            <p:cNvPr id="11" name="Group 10">
              <a:extLst>
                <a:ext uri="{FF2B5EF4-FFF2-40B4-BE49-F238E27FC236}">
                  <a16:creationId xmlns:a16="http://schemas.microsoft.com/office/drawing/2014/main" id="{9CEE0CD2-5E29-92E1-FE4E-07214DFD2DED}"/>
                </a:ext>
              </a:extLst>
            </p:cNvPr>
            <p:cNvGrpSpPr/>
            <p:nvPr/>
          </p:nvGrpSpPr>
          <p:grpSpPr>
            <a:xfrm>
              <a:off x="838200" y="3228533"/>
              <a:ext cx="1572307" cy="850438"/>
              <a:chOff x="838200" y="3228533"/>
              <a:chExt cx="1572307" cy="850438"/>
            </a:xfrm>
          </p:grpSpPr>
          <p:sp>
            <p:nvSpPr>
              <p:cNvPr id="8" name="TextBox 7">
                <a:extLst>
                  <a:ext uri="{FF2B5EF4-FFF2-40B4-BE49-F238E27FC236}">
                    <a16:creationId xmlns:a16="http://schemas.microsoft.com/office/drawing/2014/main" id="{E0A50AA2-3130-A890-CE13-E2D170E840BF}"/>
                  </a:ext>
                </a:extLst>
              </p:cNvPr>
              <p:cNvSpPr txBox="1"/>
              <p:nvPr/>
            </p:nvSpPr>
            <p:spPr>
              <a:xfrm>
                <a:off x="838200" y="3429000"/>
                <a:ext cx="870857" cy="461665"/>
              </a:xfrm>
              <a:prstGeom prst="rect">
                <a:avLst/>
              </a:prstGeom>
              <a:noFill/>
            </p:spPr>
            <p:txBody>
              <a:bodyPr wrap="square" rtlCol="0">
                <a:spAutoFit/>
              </a:bodyPr>
              <a:lstStyle/>
              <a:p>
                <a:pPr algn="ctr"/>
                <a:r>
                  <a:rPr lang="en-CH" sz="1200" dirty="0">
                    <a:latin typeface="Helvetica" pitchFamily="2" charset="0"/>
                  </a:rPr>
                  <a:t>Vladimir’s Kefir</a:t>
                </a:r>
              </a:p>
            </p:txBody>
          </p:sp>
          <p:sp>
            <p:nvSpPr>
              <p:cNvPr id="9" name="Right Arrow 8">
                <a:extLst>
                  <a:ext uri="{FF2B5EF4-FFF2-40B4-BE49-F238E27FC236}">
                    <a16:creationId xmlns:a16="http://schemas.microsoft.com/office/drawing/2014/main" id="{81CD93B4-F29B-9388-519F-4B08F8BCA988}"/>
                  </a:ext>
                </a:extLst>
              </p:cNvPr>
              <p:cNvSpPr/>
              <p:nvPr/>
            </p:nvSpPr>
            <p:spPr>
              <a:xfrm rot="19899951">
                <a:off x="1713822" y="3228533"/>
                <a:ext cx="696685" cy="1959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10" name="Right Arrow 9">
                <a:extLst>
                  <a:ext uri="{FF2B5EF4-FFF2-40B4-BE49-F238E27FC236}">
                    <a16:creationId xmlns:a16="http://schemas.microsoft.com/office/drawing/2014/main" id="{5CEF4873-3B0E-99A2-CF7B-BEE921577BC1}"/>
                  </a:ext>
                </a:extLst>
              </p:cNvPr>
              <p:cNvSpPr/>
              <p:nvPr/>
            </p:nvSpPr>
            <p:spPr>
              <a:xfrm rot="2028634">
                <a:off x="1682668" y="3883029"/>
                <a:ext cx="696685" cy="1959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pic>
          <p:nvPicPr>
            <p:cNvPr id="12" name="Picture 11">
              <a:extLst>
                <a:ext uri="{FF2B5EF4-FFF2-40B4-BE49-F238E27FC236}">
                  <a16:creationId xmlns:a16="http://schemas.microsoft.com/office/drawing/2014/main" id="{B3AAEEF3-4A76-40D4-EA95-ACFA05229EDC}"/>
                </a:ext>
              </a:extLst>
            </p:cNvPr>
            <p:cNvPicPr>
              <a:picLocks noChangeAspect="1"/>
            </p:cNvPicPr>
            <p:nvPr/>
          </p:nvPicPr>
          <p:blipFill rotWithShape="1">
            <a:blip r:embed="rId3"/>
            <a:srcRect l="13046" t="31851" r="72269" b="7361"/>
            <a:stretch/>
          </p:blipFill>
          <p:spPr>
            <a:xfrm>
              <a:off x="172299" y="3215905"/>
              <a:ext cx="770799" cy="1065976"/>
            </a:xfrm>
            <a:prstGeom prst="rect">
              <a:avLst/>
            </a:prstGeom>
          </p:spPr>
        </p:pic>
      </p:grpSp>
    </p:spTree>
    <p:extLst>
      <p:ext uri="{BB962C8B-B14F-4D97-AF65-F5344CB8AC3E}">
        <p14:creationId xmlns:p14="http://schemas.microsoft.com/office/powerpoint/2010/main" val="2402775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8C34-EC72-3907-1770-205D739ECC2A}"/>
              </a:ext>
            </a:extLst>
          </p:cNvPr>
          <p:cNvSpPr>
            <a:spLocks noGrp="1"/>
          </p:cNvSpPr>
          <p:nvPr>
            <p:ph type="title"/>
          </p:nvPr>
        </p:nvSpPr>
        <p:spPr/>
        <p:txBody>
          <a:bodyPr/>
          <a:lstStyle/>
          <a:p>
            <a:r>
              <a:rPr lang="en-CH"/>
              <a:t>Our topic: water kefir microbiota</a:t>
            </a:r>
            <a:endParaRPr lang="en-CH" dirty="0"/>
          </a:p>
        </p:txBody>
      </p:sp>
      <p:sp>
        <p:nvSpPr>
          <p:cNvPr id="6" name="Content Placeholder 5">
            <a:extLst>
              <a:ext uri="{FF2B5EF4-FFF2-40B4-BE49-F238E27FC236}">
                <a16:creationId xmlns:a16="http://schemas.microsoft.com/office/drawing/2014/main" id="{67FD88FF-E7F4-FEB9-0165-F02A567234BD}"/>
              </a:ext>
            </a:extLst>
          </p:cNvPr>
          <p:cNvSpPr>
            <a:spLocks noGrp="1"/>
          </p:cNvSpPr>
          <p:nvPr>
            <p:ph idx="1"/>
          </p:nvPr>
        </p:nvSpPr>
        <p:spPr/>
        <p:txBody>
          <a:bodyPr>
            <a:normAutofit/>
          </a:bodyPr>
          <a:lstStyle/>
          <a:p>
            <a:pPr marL="0" indent="0">
              <a:buNone/>
            </a:pPr>
            <a:r>
              <a:rPr lang="en-CH" sz="2000" b="1" dirty="0">
                <a:solidFill>
                  <a:srgbClr val="00B050"/>
                </a:solidFill>
              </a:rPr>
              <a:t>Question 1</a:t>
            </a:r>
            <a:r>
              <a:rPr lang="en-CH" sz="2000" dirty="0"/>
              <a:t>: How similar are the communities in the two kefir starter cultures?</a:t>
            </a:r>
          </a:p>
          <a:p>
            <a:pPr marL="0" indent="0">
              <a:buNone/>
            </a:pPr>
            <a:r>
              <a:rPr lang="en-CH" sz="2000" b="1" dirty="0">
                <a:solidFill>
                  <a:srgbClr val="0070C0"/>
                </a:solidFill>
              </a:rPr>
              <a:t>Question 2</a:t>
            </a:r>
            <a:r>
              <a:rPr lang="en-CH" sz="2000" dirty="0"/>
              <a:t>: How stable are the communities over time?</a:t>
            </a:r>
          </a:p>
          <a:p>
            <a:pPr marL="0" indent="0">
              <a:buNone/>
            </a:pPr>
            <a:r>
              <a:rPr lang="en-CH" sz="2000" b="1" dirty="0">
                <a:solidFill>
                  <a:srgbClr val="C10000"/>
                </a:solidFill>
              </a:rPr>
              <a:t>Question 3</a:t>
            </a:r>
            <a:r>
              <a:rPr lang="en-CH" sz="2000" dirty="0"/>
              <a:t>: Do they change in response to the environment?</a:t>
            </a:r>
          </a:p>
          <a:p>
            <a:pPr marL="0" indent="0">
              <a:buNone/>
            </a:pPr>
            <a:endParaRPr lang="en-CH" sz="2000" dirty="0"/>
          </a:p>
          <a:p>
            <a:pPr>
              <a:buFont typeface="Wingdings" pitchFamily="2" charset="2"/>
              <a:buChar char="à"/>
            </a:pPr>
            <a:r>
              <a:rPr lang="en-CH" sz="2000" dirty="0">
                <a:sym typeface="Wingdings" pitchFamily="2" charset="2"/>
              </a:rPr>
              <a:t>Use the metadata table</a:t>
            </a:r>
          </a:p>
          <a:p>
            <a:pPr lvl="1">
              <a:buFont typeface="Wingdings" pitchFamily="2" charset="2"/>
              <a:buChar char="Ø"/>
            </a:pPr>
            <a:r>
              <a:rPr lang="en-CH" sz="1600" dirty="0">
                <a:sym typeface="Wingdings" pitchFamily="2" charset="2"/>
              </a:rPr>
              <a:t>Q1: inoculum= philipp / vincent</a:t>
            </a:r>
          </a:p>
          <a:p>
            <a:pPr lvl="1">
              <a:buFont typeface="Wingdings" pitchFamily="2" charset="2"/>
              <a:buChar char="Ø"/>
            </a:pPr>
            <a:r>
              <a:rPr lang="en-CH" sz="1600" dirty="0">
                <a:sym typeface="Wingdings" pitchFamily="2" charset="2"/>
              </a:rPr>
              <a:t>Q2: time = START / END</a:t>
            </a:r>
          </a:p>
          <a:p>
            <a:pPr lvl="1">
              <a:buFont typeface="Wingdings" pitchFamily="2" charset="2"/>
              <a:buChar char="Ø"/>
            </a:pPr>
            <a:r>
              <a:rPr lang="en-CH" sz="1600" dirty="0">
                <a:sym typeface="Wingdings" pitchFamily="2" charset="2"/>
              </a:rPr>
              <a:t>Q3: subset time = END, fruit = figs / raisins</a:t>
            </a:r>
          </a:p>
          <a:p>
            <a:pPr lvl="1">
              <a:buFont typeface="Wingdings" pitchFamily="2" charset="2"/>
              <a:buChar char="Ø"/>
            </a:pPr>
            <a:endParaRPr lang="en-CH" sz="1600" dirty="0"/>
          </a:p>
        </p:txBody>
      </p:sp>
    </p:spTree>
    <p:extLst>
      <p:ext uri="{BB962C8B-B14F-4D97-AF65-F5344CB8AC3E}">
        <p14:creationId xmlns:p14="http://schemas.microsoft.com/office/powerpoint/2010/main" val="934026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EE08B-200D-34FD-678A-E7B706E3B864}"/>
              </a:ext>
            </a:extLst>
          </p:cNvPr>
          <p:cNvSpPr>
            <a:spLocks noGrp="1"/>
          </p:cNvSpPr>
          <p:nvPr>
            <p:ph type="title"/>
          </p:nvPr>
        </p:nvSpPr>
        <p:spPr/>
        <p:txBody>
          <a:bodyPr/>
          <a:lstStyle/>
          <a:p>
            <a:r>
              <a:rPr lang="en-CH" dirty="0"/>
              <a:t>Diversity analyses in R</a:t>
            </a:r>
          </a:p>
        </p:txBody>
      </p:sp>
      <p:sp>
        <p:nvSpPr>
          <p:cNvPr id="4" name="Rounded Rectangle 3">
            <a:extLst>
              <a:ext uri="{FF2B5EF4-FFF2-40B4-BE49-F238E27FC236}">
                <a16:creationId xmlns:a16="http://schemas.microsoft.com/office/drawing/2014/main" id="{5CF14FEB-D0D7-8232-2EEE-09D7884CDF67}"/>
              </a:ext>
            </a:extLst>
          </p:cNvPr>
          <p:cNvSpPr/>
          <p:nvPr/>
        </p:nvSpPr>
        <p:spPr>
          <a:xfrm>
            <a:off x="1146412" y="1897039"/>
            <a:ext cx="1637731" cy="696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b="1" dirty="0">
                <a:solidFill>
                  <a:schemeClr val="tx1"/>
                </a:solidFill>
                <a:latin typeface="Helvetica" pitchFamily="2" charset="0"/>
              </a:rPr>
              <a:t>Count table</a:t>
            </a:r>
          </a:p>
        </p:txBody>
      </p:sp>
      <p:sp>
        <p:nvSpPr>
          <p:cNvPr id="5" name="Rounded Rectangle 4">
            <a:extLst>
              <a:ext uri="{FF2B5EF4-FFF2-40B4-BE49-F238E27FC236}">
                <a16:creationId xmlns:a16="http://schemas.microsoft.com/office/drawing/2014/main" id="{E0F15262-55CC-52BC-2EF9-B7233C8F6068}"/>
              </a:ext>
            </a:extLst>
          </p:cNvPr>
          <p:cNvSpPr/>
          <p:nvPr/>
        </p:nvSpPr>
        <p:spPr>
          <a:xfrm>
            <a:off x="1146412" y="3220712"/>
            <a:ext cx="1637731" cy="696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b="1" dirty="0">
                <a:solidFill>
                  <a:schemeClr val="tx1"/>
                </a:solidFill>
                <a:latin typeface="Helvetica" pitchFamily="2" charset="0"/>
              </a:rPr>
              <a:t>Taxonomy table</a:t>
            </a:r>
          </a:p>
        </p:txBody>
      </p:sp>
      <p:sp>
        <p:nvSpPr>
          <p:cNvPr id="6" name="Rounded Rectangle 5">
            <a:extLst>
              <a:ext uri="{FF2B5EF4-FFF2-40B4-BE49-F238E27FC236}">
                <a16:creationId xmlns:a16="http://schemas.microsoft.com/office/drawing/2014/main" id="{949760B5-CA23-D99D-A9F6-103AC5847E73}"/>
              </a:ext>
            </a:extLst>
          </p:cNvPr>
          <p:cNvSpPr/>
          <p:nvPr/>
        </p:nvSpPr>
        <p:spPr>
          <a:xfrm>
            <a:off x="1146411" y="4598494"/>
            <a:ext cx="1637731" cy="696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b="1" dirty="0">
                <a:solidFill>
                  <a:schemeClr val="tx1"/>
                </a:solidFill>
                <a:latin typeface="Helvetica" pitchFamily="2" charset="0"/>
              </a:rPr>
              <a:t>Metadata table</a:t>
            </a:r>
          </a:p>
        </p:txBody>
      </p:sp>
      <p:sp>
        <p:nvSpPr>
          <p:cNvPr id="7" name="Rounded Rectangle 6">
            <a:extLst>
              <a:ext uri="{FF2B5EF4-FFF2-40B4-BE49-F238E27FC236}">
                <a16:creationId xmlns:a16="http://schemas.microsoft.com/office/drawing/2014/main" id="{9A0FBC1D-4EF9-6E5F-6F3F-1B9909BBCEC5}"/>
              </a:ext>
            </a:extLst>
          </p:cNvPr>
          <p:cNvSpPr/>
          <p:nvPr/>
        </p:nvSpPr>
        <p:spPr>
          <a:xfrm>
            <a:off x="3700818" y="3220712"/>
            <a:ext cx="1637731" cy="696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b="1" dirty="0">
                <a:solidFill>
                  <a:schemeClr val="tx1"/>
                </a:solidFill>
                <a:latin typeface="Helvetica" pitchFamily="2" charset="0"/>
              </a:rPr>
              <a:t>Phyloseq object</a:t>
            </a:r>
          </a:p>
        </p:txBody>
      </p:sp>
      <p:cxnSp>
        <p:nvCxnSpPr>
          <p:cNvPr id="16" name="Straight Arrow Connector 15">
            <a:extLst>
              <a:ext uri="{FF2B5EF4-FFF2-40B4-BE49-F238E27FC236}">
                <a16:creationId xmlns:a16="http://schemas.microsoft.com/office/drawing/2014/main" id="{E2A64DAA-CAD3-AB55-6E9B-312EF9FDC187}"/>
              </a:ext>
            </a:extLst>
          </p:cNvPr>
          <p:cNvCxnSpPr>
            <a:stCxn id="4" idx="3"/>
            <a:endCxn id="7" idx="1"/>
          </p:cNvCxnSpPr>
          <p:nvPr/>
        </p:nvCxnSpPr>
        <p:spPr>
          <a:xfrm>
            <a:off x="2784143" y="2245057"/>
            <a:ext cx="916675" cy="132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81DD4EA-7277-4E44-B913-8028E1319EBC}"/>
              </a:ext>
            </a:extLst>
          </p:cNvPr>
          <p:cNvCxnSpPr>
            <a:stCxn id="5" idx="3"/>
            <a:endCxn id="7" idx="1"/>
          </p:cNvCxnSpPr>
          <p:nvPr/>
        </p:nvCxnSpPr>
        <p:spPr>
          <a:xfrm>
            <a:off x="2784143" y="3568730"/>
            <a:ext cx="916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F4086C-ECC3-F248-8E13-D723026260EA}"/>
              </a:ext>
            </a:extLst>
          </p:cNvPr>
          <p:cNvCxnSpPr>
            <a:stCxn id="6" idx="3"/>
            <a:endCxn id="7" idx="1"/>
          </p:cNvCxnSpPr>
          <p:nvPr/>
        </p:nvCxnSpPr>
        <p:spPr>
          <a:xfrm flipV="1">
            <a:off x="2784142" y="3568730"/>
            <a:ext cx="916676" cy="1377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F209BAD-3C8B-9B21-AB3C-E6D34F57A631}"/>
              </a:ext>
            </a:extLst>
          </p:cNvPr>
          <p:cNvPicPr>
            <a:picLocks noChangeAspect="1"/>
          </p:cNvPicPr>
          <p:nvPr/>
        </p:nvPicPr>
        <p:blipFill>
          <a:blip r:embed="rId2"/>
          <a:stretch>
            <a:fillRect/>
          </a:stretch>
        </p:blipFill>
        <p:spPr>
          <a:xfrm>
            <a:off x="1374726" y="1553234"/>
            <a:ext cx="1181100" cy="254000"/>
          </a:xfrm>
          <a:prstGeom prst="roundRect">
            <a:avLst/>
          </a:prstGeom>
        </p:spPr>
      </p:pic>
      <p:pic>
        <p:nvPicPr>
          <p:cNvPr id="24" name="Picture 23">
            <a:extLst>
              <a:ext uri="{FF2B5EF4-FFF2-40B4-BE49-F238E27FC236}">
                <a16:creationId xmlns:a16="http://schemas.microsoft.com/office/drawing/2014/main" id="{329089B4-3591-8748-7FBE-9F3F7A2304EE}"/>
              </a:ext>
            </a:extLst>
          </p:cNvPr>
          <p:cNvPicPr>
            <a:picLocks noChangeAspect="1"/>
          </p:cNvPicPr>
          <p:nvPr/>
        </p:nvPicPr>
        <p:blipFill rotWithShape="1">
          <a:blip r:embed="rId3"/>
          <a:srcRect t="-1" b="14776"/>
          <a:stretch/>
        </p:blipFill>
        <p:spPr>
          <a:xfrm>
            <a:off x="1292175" y="2930207"/>
            <a:ext cx="1346200" cy="216470"/>
          </a:xfrm>
          <a:prstGeom prst="roundRect">
            <a:avLst/>
          </a:prstGeom>
        </p:spPr>
      </p:pic>
      <p:sp>
        <p:nvSpPr>
          <p:cNvPr id="29" name="Rounded Rectangle 28">
            <a:extLst>
              <a:ext uri="{FF2B5EF4-FFF2-40B4-BE49-F238E27FC236}">
                <a16:creationId xmlns:a16="http://schemas.microsoft.com/office/drawing/2014/main" id="{DC759FE6-E01D-97CB-700A-8F91221176E3}"/>
              </a:ext>
            </a:extLst>
          </p:cNvPr>
          <p:cNvSpPr/>
          <p:nvPr/>
        </p:nvSpPr>
        <p:spPr>
          <a:xfrm>
            <a:off x="1146410" y="5922167"/>
            <a:ext cx="1637731" cy="696036"/>
          </a:xfrm>
          <a:prstGeom prst="roundRect">
            <a:avLst/>
          </a:prstGeom>
          <a:solidFill>
            <a:schemeClr val="accent1">
              <a:alpha val="26000"/>
            </a:schemeClr>
          </a:solidFill>
          <a:ln>
            <a:solidFill>
              <a:schemeClr val="accent1">
                <a:shade val="50000"/>
                <a:alpha val="28209"/>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CH" b="1" dirty="0">
                <a:solidFill>
                  <a:schemeClr val="tx1">
                    <a:alpha val="43814"/>
                  </a:schemeClr>
                </a:solidFill>
                <a:latin typeface="Helvetica" pitchFamily="2" charset="0"/>
              </a:rPr>
              <a:t>Phylogenetic tree</a:t>
            </a:r>
          </a:p>
        </p:txBody>
      </p:sp>
      <p:cxnSp>
        <p:nvCxnSpPr>
          <p:cNvPr id="31" name="Straight Arrow Connector 30">
            <a:extLst>
              <a:ext uri="{FF2B5EF4-FFF2-40B4-BE49-F238E27FC236}">
                <a16:creationId xmlns:a16="http://schemas.microsoft.com/office/drawing/2014/main" id="{DF896F9A-A794-14CA-1268-EBFF761892E1}"/>
              </a:ext>
            </a:extLst>
          </p:cNvPr>
          <p:cNvCxnSpPr>
            <a:stCxn id="29" idx="3"/>
            <a:endCxn id="7" idx="1"/>
          </p:cNvCxnSpPr>
          <p:nvPr/>
        </p:nvCxnSpPr>
        <p:spPr>
          <a:xfrm flipV="1">
            <a:off x="2784141" y="3568730"/>
            <a:ext cx="916677" cy="2701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76889C46-9013-6918-F338-8CE85F1A8E24}"/>
              </a:ext>
            </a:extLst>
          </p:cNvPr>
          <p:cNvPicPr>
            <a:picLocks noChangeAspect="1"/>
          </p:cNvPicPr>
          <p:nvPr/>
        </p:nvPicPr>
        <p:blipFill>
          <a:blip r:embed="rId4"/>
          <a:stretch>
            <a:fillRect/>
          </a:stretch>
        </p:blipFill>
        <p:spPr>
          <a:xfrm>
            <a:off x="3986283" y="2877707"/>
            <a:ext cx="1066800" cy="254000"/>
          </a:xfrm>
          <a:prstGeom prst="roundRect">
            <a:avLst/>
          </a:prstGeom>
        </p:spPr>
      </p:pic>
      <p:pic>
        <p:nvPicPr>
          <p:cNvPr id="35" name="Picture 34">
            <a:extLst>
              <a:ext uri="{FF2B5EF4-FFF2-40B4-BE49-F238E27FC236}">
                <a16:creationId xmlns:a16="http://schemas.microsoft.com/office/drawing/2014/main" id="{4A6D7A25-5CB4-0970-DD47-8ED3E3B45892}"/>
              </a:ext>
            </a:extLst>
          </p:cNvPr>
          <p:cNvPicPr>
            <a:picLocks noChangeAspect="1"/>
          </p:cNvPicPr>
          <p:nvPr/>
        </p:nvPicPr>
        <p:blipFill>
          <a:blip r:embed="rId5"/>
          <a:stretch>
            <a:fillRect/>
          </a:stretch>
        </p:blipFill>
        <p:spPr>
          <a:xfrm>
            <a:off x="1387426" y="4281371"/>
            <a:ext cx="1168400" cy="215900"/>
          </a:xfrm>
          <a:prstGeom prst="roundRect">
            <a:avLst/>
          </a:prstGeom>
        </p:spPr>
      </p:pic>
      <p:sp>
        <p:nvSpPr>
          <p:cNvPr id="36" name="Rounded Rectangle 35">
            <a:extLst>
              <a:ext uri="{FF2B5EF4-FFF2-40B4-BE49-F238E27FC236}">
                <a16:creationId xmlns:a16="http://schemas.microsoft.com/office/drawing/2014/main" id="{6A487235-05DA-F9F9-7D98-B9F201E45010}"/>
              </a:ext>
            </a:extLst>
          </p:cNvPr>
          <p:cNvSpPr/>
          <p:nvPr/>
        </p:nvSpPr>
        <p:spPr>
          <a:xfrm>
            <a:off x="6047789" y="1288076"/>
            <a:ext cx="2766950" cy="423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latin typeface="Helvetica" pitchFamily="2" charset="0"/>
              </a:rPr>
              <a:t>Accesors</a:t>
            </a: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p:txBody>
      </p:sp>
      <p:sp>
        <p:nvSpPr>
          <p:cNvPr id="37" name="Rounded Rectangle 36">
            <a:extLst>
              <a:ext uri="{FF2B5EF4-FFF2-40B4-BE49-F238E27FC236}">
                <a16:creationId xmlns:a16="http://schemas.microsoft.com/office/drawing/2014/main" id="{08720713-2D17-FDEB-A615-1E1F8102C323}"/>
              </a:ext>
            </a:extLst>
          </p:cNvPr>
          <p:cNvSpPr/>
          <p:nvPr/>
        </p:nvSpPr>
        <p:spPr>
          <a:xfrm>
            <a:off x="9192710" y="1288076"/>
            <a:ext cx="2766950" cy="52047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latin typeface="Helvetica" pitchFamily="2" charset="0"/>
              </a:rPr>
              <a:t>Processors</a:t>
            </a: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a:p>
            <a:pPr algn="ctr"/>
            <a:endParaRPr lang="en-CH" dirty="0">
              <a:latin typeface="Helvetica" pitchFamily="2" charset="0"/>
            </a:endParaRPr>
          </a:p>
        </p:txBody>
      </p:sp>
      <p:grpSp>
        <p:nvGrpSpPr>
          <p:cNvPr id="62" name="Group 61">
            <a:extLst>
              <a:ext uri="{FF2B5EF4-FFF2-40B4-BE49-F238E27FC236}">
                <a16:creationId xmlns:a16="http://schemas.microsoft.com/office/drawing/2014/main" id="{5602128E-352B-84F6-37E1-B40792863C7A}"/>
              </a:ext>
            </a:extLst>
          </p:cNvPr>
          <p:cNvGrpSpPr/>
          <p:nvPr/>
        </p:nvGrpSpPr>
        <p:grpSpPr>
          <a:xfrm>
            <a:off x="6333255" y="2015304"/>
            <a:ext cx="1752600" cy="2827392"/>
            <a:chOff x="6146800" y="2699952"/>
            <a:chExt cx="1752600" cy="2827392"/>
          </a:xfrm>
        </p:grpSpPr>
        <p:pic>
          <p:nvPicPr>
            <p:cNvPr id="41" name="Picture 40">
              <a:extLst>
                <a:ext uri="{FF2B5EF4-FFF2-40B4-BE49-F238E27FC236}">
                  <a16:creationId xmlns:a16="http://schemas.microsoft.com/office/drawing/2014/main" id="{6D01CA76-191D-2AA9-1471-768DD6609729}"/>
                </a:ext>
              </a:extLst>
            </p:cNvPr>
            <p:cNvPicPr>
              <a:picLocks noChangeAspect="1"/>
            </p:cNvPicPr>
            <p:nvPr/>
          </p:nvPicPr>
          <p:blipFill>
            <a:blip r:embed="rId6"/>
            <a:stretch>
              <a:fillRect/>
            </a:stretch>
          </p:blipFill>
          <p:spPr>
            <a:xfrm>
              <a:off x="6146800" y="3785188"/>
              <a:ext cx="838200" cy="241300"/>
            </a:xfrm>
            <a:prstGeom prst="roundRect">
              <a:avLst/>
            </a:prstGeom>
          </p:spPr>
        </p:pic>
        <p:pic>
          <p:nvPicPr>
            <p:cNvPr id="43" name="Picture 42">
              <a:extLst>
                <a:ext uri="{FF2B5EF4-FFF2-40B4-BE49-F238E27FC236}">
                  <a16:creationId xmlns:a16="http://schemas.microsoft.com/office/drawing/2014/main" id="{87875645-3813-394D-4C6A-F7BF81D610FF}"/>
                </a:ext>
              </a:extLst>
            </p:cNvPr>
            <p:cNvPicPr>
              <a:picLocks noChangeAspect="1"/>
            </p:cNvPicPr>
            <p:nvPr/>
          </p:nvPicPr>
          <p:blipFill>
            <a:blip r:embed="rId7"/>
            <a:stretch>
              <a:fillRect/>
            </a:stretch>
          </p:blipFill>
          <p:spPr>
            <a:xfrm>
              <a:off x="6146800" y="3513879"/>
              <a:ext cx="1092200" cy="241300"/>
            </a:xfrm>
            <a:prstGeom prst="roundRect">
              <a:avLst/>
            </a:prstGeom>
          </p:spPr>
        </p:pic>
        <p:pic>
          <p:nvPicPr>
            <p:cNvPr id="45" name="Picture 44">
              <a:extLst>
                <a:ext uri="{FF2B5EF4-FFF2-40B4-BE49-F238E27FC236}">
                  <a16:creationId xmlns:a16="http://schemas.microsoft.com/office/drawing/2014/main" id="{58CBBA6B-C596-46C8-8C31-D0643DEAB696}"/>
                </a:ext>
              </a:extLst>
            </p:cNvPr>
            <p:cNvPicPr>
              <a:picLocks noChangeAspect="1"/>
            </p:cNvPicPr>
            <p:nvPr/>
          </p:nvPicPr>
          <p:blipFill>
            <a:blip r:embed="rId8"/>
            <a:stretch>
              <a:fillRect/>
            </a:stretch>
          </p:blipFill>
          <p:spPr>
            <a:xfrm>
              <a:off x="6146800" y="5311444"/>
              <a:ext cx="1168400" cy="215900"/>
            </a:xfrm>
            <a:prstGeom prst="roundRect">
              <a:avLst/>
            </a:prstGeom>
          </p:spPr>
        </p:pic>
        <p:pic>
          <p:nvPicPr>
            <p:cNvPr id="47" name="Picture 46">
              <a:extLst>
                <a:ext uri="{FF2B5EF4-FFF2-40B4-BE49-F238E27FC236}">
                  <a16:creationId xmlns:a16="http://schemas.microsoft.com/office/drawing/2014/main" id="{C623F488-AE00-B803-5285-A99E408BFEFE}"/>
                </a:ext>
              </a:extLst>
            </p:cNvPr>
            <p:cNvPicPr>
              <a:picLocks noChangeAspect="1"/>
            </p:cNvPicPr>
            <p:nvPr/>
          </p:nvPicPr>
          <p:blipFill>
            <a:blip r:embed="rId9"/>
            <a:stretch>
              <a:fillRect/>
            </a:stretch>
          </p:blipFill>
          <p:spPr>
            <a:xfrm>
              <a:off x="6146800" y="3242570"/>
              <a:ext cx="1435100" cy="241300"/>
            </a:xfrm>
            <a:prstGeom prst="roundRect">
              <a:avLst/>
            </a:prstGeom>
          </p:spPr>
        </p:pic>
        <p:pic>
          <p:nvPicPr>
            <p:cNvPr id="49" name="Picture 48">
              <a:extLst>
                <a:ext uri="{FF2B5EF4-FFF2-40B4-BE49-F238E27FC236}">
                  <a16:creationId xmlns:a16="http://schemas.microsoft.com/office/drawing/2014/main" id="{873F77D4-AEFF-F0E8-B00F-D214978A1D7A}"/>
                </a:ext>
              </a:extLst>
            </p:cNvPr>
            <p:cNvPicPr>
              <a:picLocks noChangeAspect="1"/>
            </p:cNvPicPr>
            <p:nvPr/>
          </p:nvPicPr>
          <p:blipFill>
            <a:blip r:embed="rId10"/>
            <a:stretch>
              <a:fillRect/>
            </a:stretch>
          </p:blipFill>
          <p:spPr>
            <a:xfrm>
              <a:off x="6146800" y="5065533"/>
              <a:ext cx="1231900" cy="215900"/>
            </a:xfrm>
            <a:prstGeom prst="roundRect">
              <a:avLst/>
            </a:prstGeom>
          </p:spPr>
        </p:pic>
        <p:pic>
          <p:nvPicPr>
            <p:cNvPr id="51" name="Picture 50">
              <a:extLst>
                <a:ext uri="{FF2B5EF4-FFF2-40B4-BE49-F238E27FC236}">
                  <a16:creationId xmlns:a16="http://schemas.microsoft.com/office/drawing/2014/main" id="{4D564CCF-00BD-A964-1C61-4BC56D5931B4}"/>
                </a:ext>
              </a:extLst>
            </p:cNvPr>
            <p:cNvPicPr>
              <a:picLocks noChangeAspect="1"/>
            </p:cNvPicPr>
            <p:nvPr/>
          </p:nvPicPr>
          <p:blipFill>
            <a:blip r:embed="rId11"/>
            <a:stretch>
              <a:fillRect/>
            </a:stretch>
          </p:blipFill>
          <p:spPr>
            <a:xfrm>
              <a:off x="6146800" y="2971261"/>
              <a:ext cx="1333500" cy="241300"/>
            </a:xfrm>
            <a:prstGeom prst="roundRect">
              <a:avLst/>
            </a:prstGeom>
          </p:spPr>
        </p:pic>
        <p:pic>
          <p:nvPicPr>
            <p:cNvPr id="53" name="Picture 52">
              <a:extLst>
                <a:ext uri="{FF2B5EF4-FFF2-40B4-BE49-F238E27FC236}">
                  <a16:creationId xmlns:a16="http://schemas.microsoft.com/office/drawing/2014/main" id="{3C12A637-2395-56CA-E48F-AF20E3BAA7FC}"/>
                </a:ext>
              </a:extLst>
            </p:cNvPr>
            <p:cNvPicPr>
              <a:picLocks noChangeAspect="1"/>
            </p:cNvPicPr>
            <p:nvPr/>
          </p:nvPicPr>
          <p:blipFill>
            <a:blip r:embed="rId12"/>
            <a:stretch>
              <a:fillRect/>
            </a:stretch>
          </p:blipFill>
          <p:spPr>
            <a:xfrm>
              <a:off x="6146800" y="4819624"/>
              <a:ext cx="1752600" cy="215900"/>
            </a:xfrm>
            <a:prstGeom prst="roundRect">
              <a:avLst/>
            </a:prstGeom>
          </p:spPr>
        </p:pic>
        <p:pic>
          <p:nvPicPr>
            <p:cNvPr id="55" name="Picture 54">
              <a:extLst>
                <a:ext uri="{FF2B5EF4-FFF2-40B4-BE49-F238E27FC236}">
                  <a16:creationId xmlns:a16="http://schemas.microsoft.com/office/drawing/2014/main" id="{3C903B27-EA38-5962-D0FF-8399977380F1}"/>
                </a:ext>
              </a:extLst>
            </p:cNvPr>
            <p:cNvPicPr>
              <a:picLocks noChangeAspect="1"/>
            </p:cNvPicPr>
            <p:nvPr/>
          </p:nvPicPr>
          <p:blipFill>
            <a:blip r:embed="rId13"/>
            <a:stretch>
              <a:fillRect/>
            </a:stretch>
          </p:blipFill>
          <p:spPr>
            <a:xfrm>
              <a:off x="6146800" y="4573715"/>
              <a:ext cx="1320800" cy="215900"/>
            </a:xfrm>
            <a:prstGeom prst="roundRect">
              <a:avLst/>
            </a:prstGeom>
          </p:spPr>
        </p:pic>
        <p:pic>
          <p:nvPicPr>
            <p:cNvPr id="57" name="Picture 56">
              <a:extLst>
                <a:ext uri="{FF2B5EF4-FFF2-40B4-BE49-F238E27FC236}">
                  <a16:creationId xmlns:a16="http://schemas.microsoft.com/office/drawing/2014/main" id="{5C0102F6-CD39-D34A-EBCA-F6B3A06B6981}"/>
                </a:ext>
              </a:extLst>
            </p:cNvPr>
            <p:cNvPicPr>
              <a:picLocks noChangeAspect="1"/>
            </p:cNvPicPr>
            <p:nvPr/>
          </p:nvPicPr>
          <p:blipFill>
            <a:blip r:embed="rId14"/>
            <a:stretch>
              <a:fillRect/>
            </a:stretch>
          </p:blipFill>
          <p:spPr>
            <a:xfrm>
              <a:off x="6146800" y="4302406"/>
              <a:ext cx="1422400" cy="241300"/>
            </a:xfrm>
            <a:prstGeom prst="roundRect">
              <a:avLst/>
            </a:prstGeom>
          </p:spPr>
        </p:pic>
        <p:pic>
          <p:nvPicPr>
            <p:cNvPr id="59" name="Picture 58">
              <a:extLst>
                <a:ext uri="{FF2B5EF4-FFF2-40B4-BE49-F238E27FC236}">
                  <a16:creationId xmlns:a16="http://schemas.microsoft.com/office/drawing/2014/main" id="{4C8AECEC-E222-D803-F5E4-E9C6875A99C7}"/>
                </a:ext>
              </a:extLst>
            </p:cNvPr>
            <p:cNvPicPr>
              <a:picLocks noChangeAspect="1"/>
            </p:cNvPicPr>
            <p:nvPr/>
          </p:nvPicPr>
          <p:blipFill>
            <a:blip r:embed="rId15"/>
            <a:stretch>
              <a:fillRect/>
            </a:stretch>
          </p:blipFill>
          <p:spPr>
            <a:xfrm>
              <a:off x="6146800" y="4056497"/>
              <a:ext cx="1143000" cy="215900"/>
            </a:xfrm>
            <a:prstGeom prst="roundRect">
              <a:avLst/>
            </a:prstGeom>
          </p:spPr>
        </p:pic>
        <p:pic>
          <p:nvPicPr>
            <p:cNvPr id="61" name="Picture 60">
              <a:extLst>
                <a:ext uri="{FF2B5EF4-FFF2-40B4-BE49-F238E27FC236}">
                  <a16:creationId xmlns:a16="http://schemas.microsoft.com/office/drawing/2014/main" id="{74EECBFC-1B97-C435-29A7-D4E89C62543F}"/>
                </a:ext>
              </a:extLst>
            </p:cNvPr>
            <p:cNvPicPr>
              <a:picLocks noChangeAspect="1"/>
            </p:cNvPicPr>
            <p:nvPr/>
          </p:nvPicPr>
          <p:blipFill>
            <a:blip r:embed="rId16"/>
            <a:stretch>
              <a:fillRect/>
            </a:stretch>
          </p:blipFill>
          <p:spPr>
            <a:xfrm>
              <a:off x="6146800" y="2699952"/>
              <a:ext cx="1066800" cy="241300"/>
            </a:xfrm>
            <a:prstGeom prst="roundRect">
              <a:avLst/>
            </a:prstGeom>
          </p:spPr>
        </p:pic>
      </p:grpSp>
      <p:sp>
        <p:nvSpPr>
          <p:cNvPr id="82" name="TextBox 81">
            <a:extLst>
              <a:ext uri="{FF2B5EF4-FFF2-40B4-BE49-F238E27FC236}">
                <a16:creationId xmlns:a16="http://schemas.microsoft.com/office/drawing/2014/main" id="{7D70E7C6-5EAC-D69C-C424-1A9BB5633D71}"/>
              </a:ext>
            </a:extLst>
          </p:cNvPr>
          <p:cNvSpPr txBox="1"/>
          <p:nvPr/>
        </p:nvSpPr>
        <p:spPr>
          <a:xfrm>
            <a:off x="3588121" y="6150844"/>
            <a:ext cx="4921540" cy="461665"/>
          </a:xfrm>
          <a:prstGeom prst="rect">
            <a:avLst/>
          </a:prstGeom>
          <a:noFill/>
        </p:spPr>
        <p:txBody>
          <a:bodyPr wrap="none" rtlCol="0">
            <a:spAutoFit/>
          </a:bodyPr>
          <a:lstStyle/>
          <a:p>
            <a:r>
              <a:rPr lang="en-CH" sz="2400" b="1" dirty="0">
                <a:latin typeface="Helvetica" pitchFamily="2" charset="0"/>
              </a:rPr>
              <a:t>The Phyloseq package structure</a:t>
            </a:r>
          </a:p>
        </p:txBody>
      </p:sp>
      <p:pic>
        <p:nvPicPr>
          <p:cNvPr id="64" name="Picture 63">
            <a:extLst>
              <a:ext uri="{FF2B5EF4-FFF2-40B4-BE49-F238E27FC236}">
                <a16:creationId xmlns:a16="http://schemas.microsoft.com/office/drawing/2014/main" id="{D1113A11-32B9-ECB0-4A02-C2B2B650FD5B}"/>
              </a:ext>
            </a:extLst>
          </p:cNvPr>
          <p:cNvPicPr>
            <a:picLocks noChangeAspect="1"/>
          </p:cNvPicPr>
          <p:nvPr/>
        </p:nvPicPr>
        <p:blipFill>
          <a:blip r:embed="rId17"/>
          <a:stretch>
            <a:fillRect/>
          </a:stretch>
        </p:blipFill>
        <p:spPr>
          <a:xfrm>
            <a:off x="9426336" y="3195398"/>
            <a:ext cx="1244600" cy="241300"/>
          </a:xfrm>
          <a:prstGeom prst="rect">
            <a:avLst/>
          </a:prstGeom>
        </p:spPr>
      </p:pic>
      <p:pic>
        <p:nvPicPr>
          <p:cNvPr id="66" name="Picture 65">
            <a:extLst>
              <a:ext uri="{FF2B5EF4-FFF2-40B4-BE49-F238E27FC236}">
                <a16:creationId xmlns:a16="http://schemas.microsoft.com/office/drawing/2014/main" id="{59E005B6-8807-A6DF-F6EC-66C22DDFE784}"/>
              </a:ext>
            </a:extLst>
          </p:cNvPr>
          <p:cNvPicPr>
            <a:picLocks noChangeAspect="1"/>
          </p:cNvPicPr>
          <p:nvPr/>
        </p:nvPicPr>
        <p:blipFill>
          <a:blip r:embed="rId18"/>
          <a:stretch>
            <a:fillRect/>
          </a:stretch>
        </p:blipFill>
        <p:spPr>
          <a:xfrm>
            <a:off x="9426336" y="3482834"/>
            <a:ext cx="1358900" cy="254000"/>
          </a:xfrm>
          <a:prstGeom prst="rect">
            <a:avLst/>
          </a:prstGeom>
        </p:spPr>
      </p:pic>
      <p:pic>
        <p:nvPicPr>
          <p:cNvPr id="68" name="Picture 67">
            <a:extLst>
              <a:ext uri="{FF2B5EF4-FFF2-40B4-BE49-F238E27FC236}">
                <a16:creationId xmlns:a16="http://schemas.microsoft.com/office/drawing/2014/main" id="{FCA3EFCD-4037-2DF0-3716-ABD8F0FBBE3D}"/>
              </a:ext>
            </a:extLst>
          </p:cNvPr>
          <p:cNvPicPr>
            <a:picLocks noChangeAspect="1"/>
          </p:cNvPicPr>
          <p:nvPr/>
        </p:nvPicPr>
        <p:blipFill>
          <a:blip r:embed="rId19"/>
          <a:stretch>
            <a:fillRect/>
          </a:stretch>
        </p:blipFill>
        <p:spPr>
          <a:xfrm>
            <a:off x="9426336" y="2684026"/>
            <a:ext cx="1231900" cy="215900"/>
          </a:xfrm>
          <a:prstGeom prst="rect">
            <a:avLst/>
          </a:prstGeom>
        </p:spPr>
      </p:pic>
      <p:pic>
        <p:nvPicPr>
          <p:cNvPr id="70" name="Picture 69">
            <a:extLst>
              <a:ext uri="{FF2B5EF4-FFF2-40B4-BE49-F238E27FC236}">
                <a16:creationId xmlns:a16="http://schemas.microsoft.com/office/drawing/2014/main" id="{A3FE40C3-9D52-144A-FE68-05812AA691B9}"/>
              </a:ext>
            </a:extLst>
          </p:cNvPr>
          <p:cNvPicPr>
            <a:picLocks noChangeAspect="1"/>
          </p:cNvPicPr>
          <p:nvPr/>
        </p:nvPicPr>
        <p:blipFill>
          <a:blip r:embed="rId20"/>
          <a:stretch>
            <a:fillRect/>
          </a:stretch>
        </p:blipFill>
        <p:spPr>
          <a:xfrm>
            <a:off x="9426336" y="2409290"/>
            <a:ext cx="1485900" cy="228600"/>
          </a:xfrm>
          <a:prstGeom prst="rect">
            <a:avLst/>
          </a:prstGeom>
        </p:spPr>
      </p:pic>
      <p:pic>
        <p:nvPicPr>
          <p:cNvPr id="72" name="Picture 71">
            <a:extLst>
              <a:ext uri="{FF2B5EF4-FFF2-40B4-BE49-F238E27FC236}">
                <a16:creationId xmlns:a16="http://schemas.microsoft.com/office/drawing/2014/main" id="{F37D44BF-FBD7-0B1A-45FA-079D7448BA0B}"/>
              </a:ext>
            </a:extLst>
          </p:cNvPr>
          <p:cNvPicPr>
            <a:picLocks noChangeAspect="1"/>
          </p:cNvPicPr>
          <p:nvPr/>
        </p:nvPicPr>
        <p:blipFill>
          <a:blip r:embed="rId21"/>
          <a:stretch>
            <a:fillRect/>
          </a:stretch>
        </p:blipFill>
        <p:spPr>
          <a:xfrm>
            <a:off x="9426336" y="3782970"/>
            <a:ext cx="1587500" cy="228600"/>
          </a:xfrm>
          <a:prstGeom prst="rect">
            <a:avLst/>
          </a:prstGeom>
        </p:spPr>
      </p:pic>
      <p:pic>
        <p:nvPicPr>
          <p:cNvPr id="74" name="Picture 73">
            <a:extLst>
              <a:ext uri="{FF2B5EF4-FFF2-40B4-BE49-F238E27FC236}">
                <a16:creationId xmlns:a16="http://schemas.microsoft.com/office/drawing/2014/main" id="{BADCA0BE-1F4D-E5BD-4BCB-969C22F4CC77}"/>
              </a:ext>
            </a:extLst>
          </p:cNvPr>
          <p:cNvPicPr>
            <a:picLocks noChangeAspect="1"/>
          </p:cNvPicPr>
          <p:nvPr/>
        </p:nvPicPr>
        <p:blipFill>
          <a:blip r:embed="rId22"/>
          <a:stretch>
            <a:fillRect/>
          </a:stretch>
        </p:blipFill>
        <p:spPr>
          <a:xfrm>
            <a:off x="9426336" y="2946062"/>
            <a:ext cx="1473200" cy="203200"/>
          </a:xfrm>
          <a:prstGeom prst="rect">
            <a:avLst/>
          </a:prstGeom>
        </p:spPr>
      </p:pic>
      <p:pic>
        <p:nvPicPr>
          <p:cNvPr id="76" name="Picture 75">
            <a:extLst>
              <a:ext uri="{FF2B5EF4-FFF2-40B4-BE49-F238E27FC236}">
                <a16:creationId xmlns:a16="http://schemas.microsoft.com/office/drawing/2014/main" id="{4399745D-C286-AE23-19CC-958E8C491000}"/>
              </a:ext>
            </a:extLst>
          </p:cNvPr>
          <p:cNvPicPr>
            <a:picLocks noChangeAspect="1"/>
          </p:cNvPicPr>
          <p:nvPr/>
        </p:nvPicPr>
        <p:blipFill>
          <a:blip r:embed="rId23"/>
          <a:stretch>
            <a:fillRect/>
          </a:stretch>
        </p:blipFill>
        <p:spPr>
          <a:xfrm>
            <a:off x="9426336" y="2134554"/>
            <a:ext cx="1549400" cy="228600"/>
          </a:xfrm>
          <a:prstGeom prst="rect">
            <a:avLst/>
          </a:prstGeom>
        </p:spPr>
      </p:pic>
      <p:pic>
        <p:nvPicPr>
          <p:cNvPr id="78" name="Picture 77">
            <a:extLst>
              <a:ext uri="{FF2B5EF4-FFF2-40B4-BE49-F238E27FC236}">
                <a16:creationId xmlns:a16="http://schemas.microsoft.com/office/drawing/2014/main" id="{A30B8C61-54A7-672E-FE0D-DE467893D66D}"/>
              </a:ext>
            </a:extLst>
          </p:cNvPr>
          <p:cNvPicPr>
            <a:picLocks noChangeAspect="1"/>
          </p:cNvPicPr>
          <p:nvPr/>
        </p:nvPicPr>
        <p:blipFill>
          <a:blip r:embed="rId24"/>
          <a:stretch>
            <a:fillRect/>
          </a:stretch>
        </p:blipFill>
        <p:spPr>
          <a:xfrm>
            <a:off x="9426336" y="1847118"/>
            <a:ext cx="1320800" cy="241300"/>
          </a:xfrm>
          <a:prstGeom prst="rect">
            <a:avLst/>
          </a:prstGeom>
        </p:spPr>
      </p:pic>
      <p:pic>
        <p:nvPicPr>
          <p:cNvPr id="80" name="Picture 79">
            <a:extLst>
              <a:ext uri="{FF2B5EF4-FFF2-40B4-BE49-F238E27FC236}">
                <a16:creationId xmlns:a16="http://schemas.microsoft.com/office/drawing/2014/main" id="{6B496291-BD7E-76EC-92E8-8ED38D6C51B8}"/>
              </a:ext>
            </a:extLst>
          </p:cNvPr>
          <p:cNvPicPr>
            <a:picLocks noChangeAspect="1"/>
          </p:cNvPicPr>
          <p:nvPr/>
        </p:nvPicPr>
        <p:blipFill>
          <a:blip r:embed="rId25"/>
          <a:stretch>
            <a:fillRect/>
          </a:stretch>
        </p:blipFill>
        <p:spPr>
          <a:xfrm>
            <a:off x="9426336" y="4057706"/>
            <a:ext cx="1104900" cy="215900"/>
          </a:xfrm>
          <a:prstGeom prst="rect">
            <a:avLst/>
          </a:prstGeom>
        </p:spPr>
      </p:pic>
      <p:pic>
        <p:nvPicPr>
          <p:cNvPr id="8" name="Picture 7">
            <a:extLst>
              <a:ext uri="{FF2B5EF4-FFF2-40B4-BE49-F238E27FC236}">
                <a16:creationId xmlns:a16="http://schemas.microsoft.com/office/drawing/2014/main" id="{C594DEFA-CE82-2DFB-5566-512069E6974E}"/>
              </a:ext>
            </a:extLst>
          </p:cNvPr>
          <p:cNvPicPr>
            <a:picLocks noChangeAspect="1"/>
          </p:cNvPicPr>
          <p:nvPr/>
        </p:nvPicPr>
        <p:blipFill>
          <a:blip r:embed="rId26"/>
          <a:stretch>
            <a:fillRect/>
          </a:stretch>
        </p:blipFill>
        <p:spPr>
          <a:xfrm>
            <a:off x="9426336" y="5393286"/>
            <a:ext cx="1663700" cy="203200"/>
          </a:xfrm>
          <a:prstGeom prst="rect">
            <a:avLst/>
          </a:prstGeom>
        </p:spPr>
      </p:pic>
      <p:pic>
        <p:nvPicPr>
          <p:cNvPr id="10" name="Picture 9">
            <a:extLst>
              <a:ext uri="{FF2B5EF4-FFF2-40B4-BE49-F238E27FC236}">
                <a16:creationId xmlns:a16="http://schemas.microsoft.com/office/drawing/2014/main" id="{DC0CFDAA-6EAF-8CCA-B02A-3B6CC669BDD6}"/>
              </a:ext>
            </a:extLst>
          </p:cNvPr>
          <p:cNvPicPr>
            <a:picLocks noChangeAspect="1"/>
          </p:cNvPicPr>
          <p:nvPr/>
        </p:nvPicPr>
        <p:blipFill>
          <a:blip r:embed="rId27"/>
          <a:stretch>
            <a:fillRect/>
          </a:stretch>
        </p:blipFill>
        <p:spPr>
          <a:xfrm>
            <a:off x="9426336" y="5118550"/>
            <a:ext cx="1079500" cy="228600"/>
          </a:xfrm>
          <a:prstGeom prst="rect">
            <a:avLst/>
          </a:prstGeom>
        </p:spPr>
      </p:pic>
      <p:pic>
        <p:nvPicPr>
          <p:cNvPr id="12" name="Picture 11">
            <a:extLst>
              <a:ext uri="{FF2B5EF4-FFF2-40B4-BE49-F238E27FC236}">
                <a16:creationId xmlns:a16="http://schemas.microsoft.com/office/drawing/2014/main" id="{724CD92F-5206-15AC-8B25-1E7543E91950}"/>
              </a:ext>
            </a:extLst>
          </p:cNvPr>
          <p:cNvPicPr>
            <a:picLocks noChangeAspect="1"/>
          </p:cNvPicPr>
          <p:nvPr/>
        </p:nvPicPr>
        <p:blipFill>
          <a:blip r:embed="rId28"/>
          <a:stretch>
            <a:fillRect/>
          </a:stretch>
        </p:blipFill>
        <p:spPr>
          <a:xfrm>
            <a:off x="9426336" y="4856514"/>
            <a:ext cx="1066800" cy="215900"/>
          </a:xfrm>
          <a:prstGeom prst="rect">
            <a:avLst/>
          </a:prstGeom>
        </p:spPr>
      </p:pic>
      <p:pic>
        <p:nvPicPr>
          <p:cNvPr id="14" name="Picture 13">
            <a:extLst>
              <a:ext uri="{FF2B5EF4-FFF2-40B4-BE49-F238E27FC236}">
                <a16:creationId xmlns:a16="http://schemas.microsoft.com/office/drawing/2014/main" id="{6571A051-6CF4-1AD3-6EB0-9F2C8C158830}"/>
              </a:ext>
            </a:extLst>
          </p:cNvPr>
          <p:cNvPicPr>
            <a:picLocks noChangeAspect="1"/>
          </p:cNvPicPr>
          <p:nvPr/>
        </p:nvPicPr>
        <p:blipFill>
          <a:blip r:embed="rId29"/>
          <a:stretch>
            <a:fillRect/>
          </a:stretch>
        </p:blipFill>
        <p:spPr>
          <a:xfrm>
            <a:off x="9426336" y="4594478"/>
            <a:ext cx="1511300" cy="215900"/>
          </a:xfrm>
          <a:prstGeom prst="rect">
            <a:avLst/>
          </a:prstGeom>
        </p:spPr>
      </p:pic>
      <p:pic>
        <p:nvPicPr>
          <p:cNvPr id="17" name="Picture 16">
            <a:extLst>
              <a:ext uri="{FF2B5EF4-FFF2-40B4-BE49-F238E27FC236}">
                <a16:creationId xmlns:a16="http://schemas.microsoft.com/office/drawing/2014/main" id="{CD4E7C4A-CF67-48CA-37EF-D7A842EFC43F}"/>
              </a:ext>
            </a:extLst>
          </p:cNvPr>
          <p:cNvPicPr>
            <a:picLocks noChangeAspect="1"/>
          </p:cNvPicPr>
          <p:nvPr/>
        </p:nvPicPr>
        <p:blipFill>
          <a:blip r:embed="rId30"/>
          <a:stretch>
            <a:fillRect/>
          </a:stretch>
        </p:blipFill>
        <p:spPr>
          <a:xfrm>
            <a:off x="9426336" y="4319742"/>
            <a:ext cx="1828800" cy="228600"/>
          </a:xfrm>
          <a:prstGeom prst="rect">
            <a:avLst/>
          </a:prstGeom>
        </p:spPr>
      </p:pic>
      <p:pic>
        <p:nvPicPr>
          <p:cNvPr id="9" name="Picture 8">
            <a:extLst>
              <a:ext uri="{FF2B5EF4-FFF2-40B4-BE49-F238E27FC236}">
                <a16:creationId xmlns:a16="http://schemas.microsoft.com/office/drawing/2014/main" id="{D7F326CE-D67A-090A-3C61-9FCD8AC60135}"/>
              </a:ext>
            </a:extLst>
          </p:cNvPr>
          <p:cNvPicPr>
            <a:picLocks noChangeAspect="1"/>
          </p:cNvPicPr>
          <p:nvPr/>
        </p:nvPicPr>
        <p:blipFill rotWithShape="1">
          <a:blip r:embed="rId31"/>
          <a:srcRect b="17064"/>
          <a:stretch/>
        </p:blipFill>
        <p:spPr>
          <a:xfrm>
            <a:off x="9426336" y="5642622"/>
            <a:ext cx="1104900" cy="242256"/>
          </a:xfrm>
          <a:prstGeom prst="rect">
            <a:avLst/>
          </a:prstGeom>
        </p:spPr>
      </p:pic>
      <p:pic>
        <p:nvPicPr>
          <p:cNvPr id="15" name="Picture 14">
            <a:extLst>
              <a:ext uri="{FF2B5EF4-FFF2-40B4-BE49-F238E27FC236}">
                <a16:creationId xmlns:a16="http://schemas.microsoft.com/office/drawing/2014/main" id="{9DEB6C93-CD21-0CED-B374-55FAC1DC7E12}"/>
              </a:ext>
            </a:extLst>
          </p:cNvPr>
          <p:cNvPicPr>
            <a:picLocks noChangeAspect="1"/>
          </p:cNvPicPr>
          <p:nvPr/>
        </p:nvPicPr>
        <p:blipFill>
          <a:blip r:embed="rId32"/>
          <a:stretch>
            <a:fillRect/>
          </a:stretch>
        </p:blipFill>
        <p:spPr>
          <a:xfrm>
            <a:off x="9426336" y="5931016"/>
            <a:ext cx="1828800" cy="215900"/>
          </a:xfrm>
          <a:prstGeom prst="rect">
            <a:avLst/>
          </a:prstGeom>
        </p:spPr>
      </p:pic>
    </p:spTree>
    <p:extLst>
      <p:ext uri="{BB962C8B-B14F-4D97-AF65-F5344CB8AC3E}">
        <p14:creationId xmlns:p14="http://schemas.microsoft.com/office/powerpoint/2010/main" val="1815272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4DE7-EA5B-7310-29D3-2B7030238561}"/>
              </a:ext>
            </a:extLst>
          </p:cNvPr>
          <p:cNvSpPr>
            <a:spLocks noGrp="1"/>
          </p:cNvSpPr>
          <p:nvPr>
            <p:ph type="title"/>
          </p:nvPr>
        </p:nvSpPr>
        <p:spPr/>
        <p:txBody>
          <a:bodyPr/>
          <a:lstStyle/>
          <a:p>
            <a:r>
              <a:rPr lang="en-CH" dirty="0"/>
              <a:t>Limits of 16S data analysis</a:t>
            </a:r>
          </a:p>
        </p:txBody>
      </p:sp>
      <p:sp>
        <p:nvSpPr>
          <p:cNvPr id="3" name="Content Placeholder 2">
            <a:extLst>
              <a:ext uri="{FF2B5EF4-FFF2-40B4-BE49-F238E27FC236}">
                <a16:creationId xmlns:a16="http://schemas.microsoft.com/office/drawing/2014/main" id="{C922EC99-76BC-E9FD-AC7F-DBCAF887A45F}"/>
              </a:ext>
            </a:extLst>
          </p:cNvPr>
          <p:cNvSpPr>
            <a:spLocks noGrp="1"/>
          </p:cNvSpPr>
          <p:nvPr>
            <p:ph idx="1"/>
          </p:nvPr>
        </p:nvSpPr>
        <p:spPr/>
        <p:txBody>
          <a:bodyPr/>
          <a:lstStyle/>
          <a:p>
            <a:pPr marL="457200" indent="-457200">
              <a:buFont typeface="+mj-lt"/>
              <a:buAutoNum type="arabicPeriod"/>
            </a:pPr>
            <a:r>
              <a:rPr lang="en-GB" sz="2000" dirty="0"/>
              <a:t>A</a:t>
            </a:r>
            <a:r>
              <a:rPr lang="en-CH" sz="2000" dirty="0"/>
              <a:t>bsolute vs relative abundance</a:t>
            </a:r>
          </a:p>
          <a:p>
            <a:r>
              <a:rPr lang="en-GB" sz="1800" dirty="0"/>
              <a:t>D</a:t>
            </a:r>
            <a:r>
              <a:rPr lang="en-CH" sz="1800" dirty="0"/>
              <a:t>ifficult to input equimolar concentrations</a:t>
            </a:r>
          </a:p>
          <a:p>
            <a:r>
              <a:rPr lang="en-GB" sz="1800" dirty="0"/>
              <a:t>O</a:t>
            </a:r>
            <a:r>
              <a:rPr lang="en-CH" sz="1800" dirty="0"/>
              <a:t>utput read number limited by the instrument</a:t>
            </a:r>
          </a:p>
          <a:p>
            <a:pPr lvl="1"/>
            <a:r>
              <a:rPr lang="en-GB" sz="1600" dirty="0"/>
              <a:t>R</a:t>
            </a:r>
            <a:r>
              <a:rPr lang="en-CH" sz="1600" dirty="0"/>
              <a:t>ead count cannot be related to the total molescules in the sample</a:t>
            </a:r>
          </a:p>
          <a:p>
            <a:pPr lvl="1"/>
            <a:r>
              <a:rPr lang="en-GB" sz="1600" dirty="0"/>
              <a:t>F</a:t>
            </a:r>
            <a:r>
              <a:rPr lang="en-CH" sz="1600" dirty="0"/>
              <a:t>inal read counts contain only information about ratios (proportions)</a:t>
            </a:r>
          </a:p>
          <a:p>
            <a:pPr lvl="1"/>
            <a:r>
              <a:rPr lang="en-GB" sz="1600" dirty="0"/>
              <a:t>A</a:t>
            </a:r>
            <a:r>
              <a:rPr lang="en-CH" sz="1600" dirty="0"/>
              <a:t>lways keep a reference measure of the total cell/DNA/amplicons density in your sample</a:t>
            </a:r>
          </a:p>
        </p:txBody>
      </p:sp>
    </p:spTree>
    <p:extLst>
      <p:ext uri="{BB962C8B-B14F-4D97-AF65-F5344CB8AC3E}">
        <p14:creationId xmlns:p14="http://schemas.microsoft.com/office/powerpoint/2010/main" val="1827474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4DE7-EA5B-7310-29D3-2B7030238561}"/>
              </a:ext>
            </a:extLst>
          </p:cNvPr>
          <p:cNvSpPr>
            <a:spLocks noGrp="1"/>
          </p:cNvSpPr>
          <p:nvPr>
            <p:ph type="title"/>
          </p:nvPr>
        </p:nvSpPr>
        <p:spPr/>
        <p:txBody>
          <a:bodyPr/>
          <a:lstStyle/>
          <a:p>
            <a:r>
              <a:rPr lang="en-CH" dirty="0"/>
              <a:t>Limits of 16S data analysis</a:t>
            </a:r>
          </a:p>
        </p:txBody>
      </p:sp>
      <p:sp>
        <p:nvSpPr>
          <p:cNvPr id="3" name="Content Placeholder 2">
            <a:extLst>
              <a:ext uri="{FF2B5EF4-FFF2-40B4-BE49-F238E27FC236}">
                <a16:creationId xmlns:a16="http://schemas.microsoft.com/office/drawing/2014/main" id="{C922EC99-76BC-E9FD-AC7F-DBCAF887A45F}"/>
              </a:ext>
            </a:extLst>
          </p:cNvPr>
          <p:cNvSpPr>
            <a:spLocks noGrp="1"/>
          </p:cNvSpPr>
          <p:nvPr>
            <p:ph idx="1"/>
          </p:nvPr>
        </p:nvSpPr>
        <p:spPr/>
        <p:txBody>
          <a:bodyPr/>
          <a:lstStyle/>
          <a:p>
            <a:pPr marL="457200" indent="-457200">
              <a:buFont typeface="+mj-lt"/>
              <a:buAutoNum type="arabicPeriod" startAt="2"/>
            </a:pPr>
            <a:r>
              <a:rPr lang="en-CH" sz="2000" dirty="0"/>
              <a:t>DNA extraction efficacy</a:t>
            </a:r>
          </a:p>
          <a:p>
            <a:r>
              <a:rPr lang="en-GB" sz="1800" dirty="0"/>
              <a:t>B</a:t>
            </a:r>
            <a:r>
              <a:rPr lang="en-CH" sz="1800" dirty="0"/>
              <a:t>iased amplification due to chosen primers</a:t>
            </a:r>
          </a:p>
          <a:p>
            <a:r>
              <a:rPr lang="en-GB" sz="1800" dirty="0"/>
              <a:t>D</a:t>
            </a:r>
            <a:r>
              <a:rPr lang="en-CH" sz="1800" dirty="0"/>
              <a:t>ifferent extraction efficiencies for different taxa</a:t>
            </a:r>
          </a:p>
          <a:p>
            <a:pPr marL="342900" indent="-342900">
              <a:buFont typeface="+mj-lt"/>
              <a:buAutoNum type="arabicPeriod" startAt="3"/>
            </a:pPr>
            <a:r>
              <a:rPr lang="en-CH" sz="1800" dirty="0"/>
              <a:t>16S copy number</a:t>
            </a:r>
          </a:p>
          <a:p>
            <a:endParaRPr lang="en-CH" sz="1800" dirty="0"/>
          </a:p>
          <a:p>
            <a:pPr lvl="1"/>
            <a:endParaRPr lang="en-CH" dirty="0"/>
          </a:p>
        </p:txBody>
      </p:sp>
      <p:sp>
        <p:nvSpPr>
          <p:cNvPr id="4" name="TextBox 3">
            <a:extLst>
              <a:ext uri="{FF2B5EF4-FFF2-40B4-BE49-F238E27FC236}">
                <a16:creationId xmlns:a16="http://schemas.microsoft.com/office/drawing/2014/main" id="{4A722115-E2EA-6582-F0AD-6608BB62E8F8}"/>
              </a:ext>
            </a:extLst>
          </p:cNvPr>
          <p:cNvSpPr txBox="1"/>
          <p:nvPr/>
        </p:nvSpPr>
        <p:spPr>
          <a:xfrm>
            <a:off x="8939645" y="6492874"/>
            <a:ext cx="3122971" cy="253916"/>
          </a:xfrm>
          <a:prstGeom prst="rect">
            <a:avLst/>
          </a:prstGeom>
          <a:noFill/>
        </p:spPr>
        <p:txBody>
          <a:bodyPr wrap="none" rtlCol="0">
            <a:spAutoFit/>
          </a:bodyPr>
          <a:lstStyle/>
          <a:p>
            <a:r>
              <a:rPr lang="en-CH" sz="1050" dirty="0">
                <a:latin typeface="Helvetica" pitchFamily="2" charset="0"/>
              </a:rPr>
              <a:t>Data from Brooks </a:t>
            </a:r>
            <a:r>
              <a:rPr lang="en-CH" sz="1050" i="1" dirty="0">
                <a:latin typeface="Helvetica" pitchFamily="2" charset="0"/>
              </a:rPr>
              <a:t>et al. </a:t>
            </a:r>
            <a:r>
              <a:rPr lang="en-CH" sz="1050" dirty="0">
                <a:latin typeface="Helvetica" pitchFamily="2" charset="0"/>
              </a:rPr>
              <a:t>(2015) BMC Microbiology</a:t>
            </a:r>
          </a:p>
        </p:txBody>
      </p:sp>
      <p:pic>
        <p:nvPicPr>
          <p:cNvPr id="1026" name="Picture 2" descr="Figure 2">
            <a:extLst>
              <a:ext uri="{FF2B5EF4-FFF2-40B4-BE49-F238E27FC236}">
                <a16:creationId xmlns:a16="http://schemas.microsoft.com/office/drawing/2014/main" id="{BACC5D1E-AD55-8C98-719E-D2C8FD30E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339" y="3182594"/>
            <a:ext cx="6603584" cy="33102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10;&#10;Description automatically generated">
            <a:extLst>
              <a:ext uri="{FF2B5EF4-FFF2-40B4-BE49-F238E27FC236}">
                <a16:creationId xmlns:a16="http://schemas.microsoft.com/office/drawing/2014/main" id="{6C1F4F51-9D32-F646-10F4-67D5B0F587C1}"/>
              </a:ext>
            </a:extLst>
          </p:cNvPr>
          <p:cNvPicPr>
            <a:picLocks noChangeAspect="1"/>
          </p:cNvPicPr>
          <p:nvPr/>
        </p:nvPicPr>
        <p:blipFill>
          <a:blip r:embed="rId4"/>
          <a:stretch>
            <a:fillRect/>
          </a:stretch>
        </p:blipFill>
        <p:spPr>
          <a:xfrm>
            <a:off x="2886407" y="2884155"/>
            <a:ext cx="6758515" cy="3558370"/>
          </a:xfrm>
          <a:prstGeom prst="rect">
            <a:avLst/>
          </a:prstGeom>
        </p:spPr>
      </p:pic>
    </p:spTree>
    <p:extLst>
      <p:ext uri="{BB962C8B-B14F-4D97-AF65-F5344CB8AC3E}">
        <p14:creationId xmlns:p14="http://schemas.microsoft.com/office/powerpoint/2010/main" val="188111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4DE7-EA5B-7310-29D3-2B7030238561}"/>
              </a:ext>
            </a:extLst>
          </p:cNvPr>
          <p:cNvSpPr>
            <a:spLocks noGrp="1"/>
          </p:cNvSpPr>
          <p:nvPr>
            <p:ph type="title"/>
          </p:nvPr>
        </p:nvSpPr>
        <p:spPr/>
        <p:txBody>
          <a:bodyPr/>
          <a:lstStyle/>
          <a:p>
            <a:r>
              <a:rPr lang="en-CH" dirty="0"/>
              <a:t>Limits of 16S data analysis</a:t>
            </a:r>
          </a:p>
        </p:txBody>
      </p:sp>
      <p:sp>
        <p:nvSpPr>
          <p:cNvPr id="3" name="Content Placeholder 2">
            <a:extLst>
              <a:ext uri="{FF2B5EF4-FFF2-40B4-BE49-F238E27FC236}">
                <a16:creationId xmlns:a16="http://schemas.microsoft.com/office/drawing/2014/main" id="{C922EC99-76BC-E9FD-AC7F-DBCAF887A45F}"/>
              </a:ext>
            </a:extLst>
          </p:cNvPr>
          <p:cNvSpPr>
            <a:spLocks noGrp="1"/>
          </p:cNvSpPr>
          <p:nvPr>
            <p:ph idx="1"/>
          </p:nvPr>
        </p:nvSpPr>
        <p:spPr/>
        <p:txBody>
          <a:bodyPr/>
          <a:lstStyle/>
          <a:p>
            <a:pPr marL="457200" indent="-457200">
              <a:buFont typeface="+mj-lt"/>
              <a:buAutoNum type="arabicPeriod" startAt="4"/>
            </a:pPr>
            <a:r>
              <a:rPr lang="en-GB" sz="2000" dirty="0"/>
              <a:t>L</a:t>
            </a:r>
            <a:r>
              <a:rPr lang="en-CH" sz="2000" dirty="0"/>
              <a:t>imited resolution</a:t>
            </a:r>
          </a:p>
          <a:p>
            <a:pPr marL="457200" indent="-457200">
              <a:buFont typeface="+mj-lt"/>
              <a:buAutoNum type="arabicPeriod" startAt="4"/>
            </a:pPr>
            <a:r>
              <a:rPr lang="en-CH" sz="2000" dirty="0"/>
              <a:t>Lack of functional information</a:t>
            </a:r>
          </a:p>
          <a:p>
            <a:pPr lvl="1"/>
            <a:endParaRPr lang="en-CH" dirty="0"/>
          </a:p>
        </p:txBody>
      </p:sp>
    </p:spTree>
    <p:extLst>
      <p:ext uri="{BB962C8B-B14F-4D97-AF65-F5344CB8AC3E}">
        <p14:creationId xmlns:p14="http://schemas.microsoft.com/office/powerpoint/2010/main" val="149565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l-GR" dirty="0"/>
              <a:t>α</a:t>
            </a:r>
            <a:r>
              <a:rPr lang="fr-FR" dirty="0"/>
              <a:t>-</a:t>
            </a:r>
            <a:r>
              <a:rPr lang="fr-FR" dirty="0" err="1"/>
              <a:t>diversity</a:t>
            </a:r>
            <a:endParaRPr lang="fr-FR" dirty="0"/>
          </a:p>
        </p:txBody>
      </p:sp>
      <p:sp>
        <p:nvSpPr>
          <p:cNvPr id="5" name="Espace réservé du contenu 4"/>
          <p:cNvSpPr>
            <a:spLocks noGrp="1"/>
          </p:cNvSpPr>
          <p:nvPr>
            <p:ph idx="1"/>
          </p:nvPr>
        </p:nvSpPr>
        <p:spPr>
          <a:xfrm>
            <a:off x="838200" y="1825625"/>
            <a:ext cx="10515600" cy="3044812"/>
          </a:xfrm>
        </p:spPr>
        <p:txBody>
          <a:bodyPr>
            <a:normAutofit/>
          </a:bodyPr>
          <a:lstStyle/>
          <a:p>
            <a:r>
              <a:rPr lang="fr-FR" sz="2400" dirty="0" err="1">
                <a:solidFill>
                  <a:srgbClr val="002060"/>
                </a:solidFill>
              </a:rPr>
              <a:t>Two</a:t>
            </a:r>
            <a:r>
              <a:rPr lang="fr-FR" sz="2400" dirty="0">
                <a:solidFill>
                  <a:srgbClr val="002060"/>
                </a:solidFill>
              </a:rPr>
              <a:t> </a:t>
            </a:r>
            <a:r>
              <a:rPr lang="fr-FR" sz="2400" dirty="0" err="1">
                <a:solidFill>
                  <a:srgbClr val="002060"/>
                </a:solidFill>
              </a:rPr>
              <a:t>approaches</a:t>
            </a:r>
            <a:endParaRPr lang="fr-FR" sz="2400" dirty="0">
              <a:solidFill>
                <a:srgbClr val="002060"/>
              </a:solidFill>
            </a:endParaRPr>
          </a:p>
          <a:p>
            <a:pPr lvl="1"/>
            <a:r>
              <a:rPr lang="fr-FR" sz="2000" b="1" dirty="0"/>
              <a:t>Quick and </a:t>
            </a:r>
            <a:r>
              <a:rPr lang="fr-FR" sz="2000" b="1" dirty="0" err="1"/>
              <a:t>dirty</a:t>
            </a:r>
            <a:r>
              <a:rPr lang="fr-FR" sz="2000" dirty="0"/>
              <a:t>: </a:t>
            </a:r>
            <a:r>
              <a:rPr lang="fr-FR" sz="2000" dirty="0" err="1"/>
              <a:t>calculate</a:t>
            </a:r>
            <a:r>
              <a:rPr lang="fr-FR" sz="2000" dirty="0"/>
              <a:t> indices </a:t>
            </a:r>
            <a:r>
              <a:rPr lang="fr-FR" sz="2000" dirty="0" err="1"/>
              <a:t>based</a:t>
            </a:r>
            <a:r>
              <a:rPr lang="fr-FR" sz="2000" dirty="0"/>
              <a:t> on </a:t>
            </a:r>
            <a:r>
              <a:rPr lang="fr-FR" sz="2000" dirty="0" err="1"/>
              <a:t>observed</a:t>
            </a:r>
            <a:r>
              <a:rPr lang="fr-FR" sz="2000" dirty="0"/>
              <a:t> </a:t>
            </a:r>
            <a:r>
              <a:rPr lang="fr-FR" sz="2000" dirty="0" err="1"/>
              <a:t>counts</a:t>
            </a:r>
            <a:r>
              <a:rPr lang="fr-FR" sz="2000" dirty="0"/>
              <a:t>/proportions</a:t>
            </a:r>
          </a:p>
          <a:p>
            <a:pPr lvl="1"/>
            <a:r>
              <a:rPr lang="fr-FR" sz="2000" b="1" dirty="0"/>
              <a:t>To </a:t>
            </a:r>
            <a:r>
              <a:rPr lang="fr-FR" sz="2000" b="1" dirty="0" err="1"/>
              <a:t>please</a:t>
            </a:r>
            <a:r>
              <a:rPr lang="fr-FR" sz="2000" b="1" dirty="0"/>
              <a:t> </a:t>
            </a:r>
            <a:r>
              <a:rPr lang="fr-FR" sz="2000" b="1" dirty="0" err="1"/>
              <a:t>statisticians</a:t>
            </a:r>
            <a:r>
              <a:rPr lang="fr-FR" sz="2000" dirty="0"/>
              <a:t>: </a:t>
            </a:r>
            <a:r>
              <a:rPr lang="fr-FR" sz="2000" dirty="0" err="1"/>
              <a:t>estimate</a:t>
            </a:r>
            <a:r>
              <a:rPr lang="fr-FR" sz="2000" dirty="0"/>
              <a:t> </a:t>
            </a:r>
            <a:r>
              <a:rPr lang="fr-FR" sz="2000" dirty="0" err="1"/>
              <a:t>true</a:t>
            </a:r>
            <a:r>
              <a:rPr lang="fr-FR" sz="2000" dirty="0"/>
              <a:t> population proportions and </a:t>
            </a:r>
            <a:r>
              <a:rPr lang="fr-FR" sz="2000" dirty="0" err="1"/>
              <a:t>then</a:t>
            </a:r>
            <a:r>
              <a:rPr lang="fr-FR" sz="2000" dirty="0"/>
              <a:t> </a:t>
            </a:r>
            <a:r>
              <a:rPr lang="fr-FR" sz="2000" dirty="0" err="1"/>
              <a:t>calculate</a:t>
            </a:r>
            <a:r>
              <a:rPr lang="fr-FR" sz="2000" dirty="0"/>
              <a:t> indices </a:t>
            </a:r>
            <a:r>
              <a:rPr lang="fr-FR" sz="2000" dirty="0" err="1"/>
              <a:t>based</a:t>
            </a:r>
            <a:r>
              <a:rPr lang="fr-FR" sz="2000" dirty="0"/>
              <a:t> on </a:t>
            </a:r>
            <a:r>
              <a:rPr lang="fr-FR" sz="2000" dirty="0" err="1"/>
              <a:t>these</a:t>
            </a:r>
            <a:r>
              <a:rPr lang="fr-FR" sz="2000" dirty="0"/>
              <a:t> </a:t>
            </a:r>
            <a:r>
              <a:rPr lang="fr-FR" sz="2000" dirty="0" err="1"/>
              <a:t>estimates</a:t>
            </a:r>
            <a:r>
              <a:rPr lang="fr-FR" sz="2000" dirty="0"/>
              <a:t> </a:t>
            </a:r>
          </a:p>
          <a:p>
            <a:pPr lvl="2"/>
            <a:r>
              <a:rPr lang="fr-FR" sz="1800" dirty="0"/>
              <a:t>The population </a:t>
            </a:r>
            <a:r>
              <a:rPr lang="fr-FR" sz="1800" dirty="0" err="1"/>
              <a:t>that</a:t>
            </a:r>
            <a:r>
              <a:rPr lang="fr-FR" sz="1800" dirty="0"/>
              <a:t> </a:t>
            </a:r>
            <a:r>
              <a:rPr lang="fr-FR" sz="1800" dirty="0" err="1"/>
              <a:t>you</a:t>
            </a:r>
            <a:r>
              <a:rPr lang="fr-FR" sz="1800" dirty="0"/>
              <a:t> </a:t>
            </a:r>
            <a:r>
              <a:rPr lang="fr-FR" sz="1800" dirty="0" err="1"/>
              <a:t>want</a:t>
            </a:r>
            <a:r>
              <a:rPr lang="fr-FR" sz="1800" dirty="0"/>
              <a:t> to </a:t>
            </a:r>
            <a:r>
              <a:rPr lang="fr-FR" sz="1800" dirty="0" err="1"/>
              <a:t>study</a:t>
            </a:r>
            <a:r>
              <a:rPr lang="fr-FR" sz="1800" dirty="0"/>
              <a:t> </a:t>
            </a:r>
            <a:r>
              <a:rPr lang="fr-FR" sz="1800" dirty="0" err="1"/>
              <a:t>may</a:t>
            </a:r>
            <a:r>
              <a:rPr lang="fr-FR" sz="1800" dirty="0"/>
              <a:t> not </a:t>
            </a:r>
            <a:r>
              <a:rPr lang="fr-FR" sz="1800" dirty="0" err="1"/>
              <a:t>be</a:t>
            </a:r>
            <a:r>
              <a:rPr lang="fr-FR" sz="1800" dirty="0"/>
              <a:t> the population </a:t>
            </a:r>
            <a:r>
              <a:rPr lang="fr-FR" sz="1800" dirty="0" err="1"/>
              <a:t>that</a:t>
            </a:r>
            <a:r>
              <a:rPr lang="fr-FR" sz="1800" dirty="0"/>
              <a:t> </a:t>
            </a:r>
            <a:r>
              <a:rPr lang="fr-FR" sz="1800" dirty="0" err="1"/>
              <a:t>you</a:t>
            </a:r>
            <a:r>
              <a:rPr lang="fr-FR" sz="1800" dirty="0"/>
              <a:t> </a:t>
            </a:r>
            <a:r>
              <a:rPr lang="fr-FR" sz="1800" dirty="0" err="1"/>
              <a:t>get</a:t>
            </a:r>
            <a:r>
              <a:rPr lang="fr-FR" sz="1800" dirty="0"/>
              <a:t> to </a:t>
            </a:r>
            <a:r>
              <a:rPr lang="fr-FR" sz="1800" dirty="0" err="1"/>
              <a:t>study</a:t>
            </a:r>
            <a:r>
              <a:rPr lang="fr-FR" sz="1800" dirty="0"/>
              <a:t>. Limitations of sampling </a:t>
            </a:r>
            <a:r>
              <a:rPr lang="fr-FR" sz="1800" dirty="0" err="1"/>
              <a:t>because</a:t>
            </a:r>
            <a:r>
              <a:rPr lang="fr-FR" sz="1800" dirty="0"/>
              <a:t> of the </a:t>
            </a:r>
            <a:r>
              <a:rPr lang="fr-FR" sz="1800" dirty="0" err="1"/>
              <a:t>technology</a:t>
            </a:r>
            <a:r>
              <a:rPr lang="fr-FR" sz="1800" dirty="0"/>
              <a:t> </a:t>
            </a:r>
            <a:r>
              <a:rPr lang="fr-FR" sz="1800" dirty="0" err="1"/>
              <a:t>we</a:t>
            </a:r>
            <a:r>
              <a:rPr lang="fr-FR" sz="1800" dirty="0"/>
              <a:t> have </a:t>
            </a:r>
            <a:r>
              <a:rPr lang="fr-FR" sz="1800" dirty="0" err="1"/>
              <a:t>access</a:t>
            </a:r>
            <a:r>
              <a:rPr lang="fr-FR" sz="1800" dirty="0"/>
              <a:t> </a:t>
            </a:r>
            <a:r>
              <a:rPr lang="fr-FR" sz="1800" dirty="0" err="1"/>
              <a:t>too</a:t>
            </a:r>
            <a:r>
              <a:rPr lang="fr-FR" sz="1800" dirty="0"/>
              <a:t> (ex: </a:t>
            </a:r>
            <a:r>
              <a:rPr lang="fr-FR" sz="1800" dirty="0" err="1"/>
              <a:t>sequencing</a:t>
            </a:r>
            <a:r>
              <a:rPr lang="fr-FR" sz="1800" dirty="0"/>
              <a:t> </a:t>
            </a:r>
            <a:r>
              <a:rPr lang="fr-FR" sz="1800" dirty="0" err="1"/>
              <a:t>depth</a:t>
            </a:r>
            <a:r>
              <a:rPr lang="fr-FR" sz="1800" dirty="0"/>
              <a:t>)</a:t>
            </a:r>
          </a:p>
          <a:p>
            <a:pPr lvl="2"/>
            <a:r>
              <a:rPr lang="fr-FR" sz="1800" dirty="0"/>
              <a:t>Sample </a:t>
            </a:r>
            <a:r>
              <a:rPr lang="fr-FR" sz="1800" dirty="0" err="1"/>
              <a:t>species</a:t>
            </a:r>
            <a:r>
              <a:rPr lang="fr-FR" sz="1800" dirty="0"/>
              <a:t> </a:t>
            </a:r>
            <a:r>
              <a:rPr lang="fr-FR" sz="1800" dirty="0" err="1"/>
              <a:t>richness</a:t>
            </a:r>
            <a:r>
              <a:rPr lang="fr-FR" sz="1800" dirty="0"/>
              <a:t> </a:t>
            </a:r>
            <a:r>
              <a:rPr lang="fr-FR" sz="1800" dirty="0" err="1"/>
              <a:t>underestimates</a:t>
            </a:r>
            <a:r>
              <a:rPr lang="fr-FR" sz="1800" dirty="0"/>
              <a:t> total population </a:t>
            </a:r>
            <a:r>
              <a:rPr lang="fr-FR" sz="1800" dirty="0" err="1"/>
              <a:t>richness</a:t>
            </a:r>
            <a:r>
              <a:rPr lang="fr-FR" sz="1800" dirty="0"/>
              <a:t> (</a:t>
            </a:r>
            <a:r>
              <a:rPr lang="fr-FR" sz="1800" dirty="0" err="1"/>
              <a:t>rarefaction</a:t>
            </a:r>
            <a:r>
              <a:rPr lang="fr-FR" sz="1800" dirty="0"/>
              <a:t> as </a:t>
            </a:r>
            <a:r>
              <a:rPr lang="fr-FR" sz="1800" dirty="0" err="1"/>
              <a:t>well</a:t>
            </a:r>
            <a:r>
              <a:rPr lang="fr-FR" sz="1800" dirty="0"/>
              <a:t>)</a:t>
            </a:r>
          </a:p>
          <a:p>
            <a:pPr lvl="2"/>
            <a:endParaRPr lang="fr-FR" sz="1800" dirty="0"/>
          </a:p>
          <a:p>
            <a:endParaRPr lang="fr-FR" sz="2400" dirty="0"/>
          </a:p>
        </p:txBody>
      </p:sp>
      <p:grpSp>
        <p:nvGrpSpPr>
          <p:cNvPr id="52" name="Group 51">
            <a:extLst>
              <a:ext uri="{FF2B5EF4-FFF2-40B4-BE49-F238E27FC236}">
                <a16:creationId xmlns:a16="http://schemas.microsoft.com/office/drawing/2014/main" id="{B2443C86-45D2-A1C3-9E82-6FED4BCCEA39}"/>
              </a:ext>
            </a:extLst>
          </p:cNvPr>
          <p:cNvGrpSpPr/>
          <p:nvPr/>
        </p:nvGrpSpPr>
        <p:grpSpPr>
          <a:xfrm>
            <a:off x="1724629" y="4826643"/>
            <a:ext cx="1713053" cy="1713053"/>
            <a:chOff x="648182" y="4826643"/>
            <a:chExt cx="1713053" cy="1713053"/>
          </a:xfrm>
        </p:grpSpPr>
        <p:sp>
          <p:nvSpPr>
            <p:cNvPr id="17" name="Rectangle 16">
              <a:extLst>
                <a:ext uri="{FF2B5EF4-FFF2-40B4-BE49-F238E27FC236}">
                  <a16:creationId xmlns:a16="http://schemas.microsoft.com/office/drawing/2014/main" id="{7490E824-B5A5-49B6-8833-66F8019209D0}"/>
                </a:ext>
              </a:extLst>
            </p:cNvPr>
            <p:cNvSpPr/>
            <p:nvPr/>
          </p:nvSpPr>
          <p:spPr>
            <a:xfrm>
              <a:off x="648182" y="4826643"/>
              <a:ext cx="1713053" cy="171305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18" name="Lightning Bolt 17">
              <a:extLst>
                <a:ext uri="{FF2B5EF4-FFF2-40B4-BE49-F238E27FC236}">
                  <a16:creationId xmlns:a16="http://schemas.microsoft.com/office/drawing/2014/main" id="{7169B621-20EC-5194-192A-836C6987A46E}"/>
                </a:ext>
              </a:extLst>
            </p:cNvPr>
            <p:cNvSpPr/>
            <p:nvPr/>
          </p:nvSpPr>
          <p:spPr>
            <a:xfrm>
              <a:off x="838200" y="4977114"/>
              <a:ext cx="342418" cy="35881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Lightning Bolt 18">
              <a:extLst>
                <a:ext uri="{FF2B5EF4-FFF2-40B4-BE49-F238E27FC236}">
                  <a16:creationId xmlns:a16="http://schemas.microsoft.com/office/drawing/2014/main" id="{9FC5E9EB-EEE1-63ED-472D-ECFBA56D97A1}"/>
                </a:ext>
              </a:extLst>
            </p:cNvPr>
            <p:cNvSpPr/>
            <p:nvPr/>
          </p:nvSpPr>
          <p:spPr>
            <a:xfrm>
              <a:off x="1867864" y="5997555"/>
              <a:ext cx="342418" cy="35881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Lightning Bolt 19">
              <a:extLst>
                <a:ext uri="{FF2B5EF4-FFF2-40B4-BE49-F238E27FC236}">
                  <a16:creationId xmlns:a16="http://schemas.microsoft.com/office/drawing/2014/main" id="{5E21053E-7F11-C448-EB1B-5C63D5A1A97B}"/>
                </a:ext>
              </a:extLst>
            </p:cNvPr>
            <p:cNvSpPr/>
            <p:nvPr/>
          </p:nvSpPr>
          <p:spPr>
            <a:xfrm>
              <a:off x="715701" y="5256704"/>
              <a:ext cx="342418" cy="35881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Lightning Bolt 20">
              <a:extLst>
                <a:ext uri="{FF2B5EF4-FFF2-40B4-BE49-F238E27FC236}">
                  <a16:creationId xmlns:a16="http://schemas.microsoft.com/office/drawing/2014/main" id="{1F5EEE32-8F25-BBB5-91D1-FF9668ADF259}"/>
                </a:ext>
              </a:extLst>
            </p:cNvPr>
            <p:cNvSpPr/>
            <p:nvPr/>
          </p:nvSpPr>
          <p:spPr>
            <a:xfrm>
              <a:off x="1867864" y="4878729"/>
              <a:ext cx="342418" cy="35881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Heart 21">
              <a:extLst>
                <a:ext uri="{FF2B5EF4-FFF2-40B4-BE49-F238E27FC236}">
                  <a16:creationId xmlns:a16="http://schemas.microsoft.com/office/drawing/2014/main" id="{F437BBCF-F239-6899-5E1A-751FD8C3139A}"/>
                </a:ext>
              </a:extLst>
            </p:cNvPr>
            <p:cNvSpPr/>
            <p:nvPr/>
          </p:nvSpPr>
          <p:spPr>
            <a:xfrm>
              <a:off x="1666754" y="5081848"/>
              <a:ext cx="208345" cy="198568"/>
            </a:xfrm>
            <a:prstGeom prst="hear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H"/>
            </a:p>
          </p:txBody>
        </p:sp>
        <p:sp>
          <p:nvSpPr>
            <p:cNvPr id="23" name="Heart 22">
              <a:extLst>
                <a:ext uri="{FF2B5EF4-FFF2-40B4-BE49-F238E27FC236}">
                  <a16:creationId xmlns:a16="http://schemas.microsoft.com/office/drawing/2014/main" id="{21B432A6-BD46-DD34-53C3-58E5F6B6C5AB}"/>
                </a:ext>
              </a:extLst>
            </p:cNvPr>
            <p:cNvSpPr/>
            <p:nvPr/>
          </p:nvSpPr>
          <p:spPr>
            <a:xfrm>
              <a:off x="1143964" y="5444726"/>
              <a:ext cx="208345" cy="198568"/>
            </a:xfrm>
            <a:prstGeom prst="hear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H"/>
            </a:p>
          </p:txBody>
        </p:sp>
        <p:sp>
          <p:nvSpPr>
            <p:cNvPr id="24" name="Heart 23">
              <a:extLst>
                <a:ext uri="{FF2B5EF4-FFF2-40B4-BE49-F238E27FC236}">
                  <a16:creationId xmlns:a16="http://schemas.microsoft.com/office/drawing/2014/main" id="{9043F5B0-D019-B8B0-73FB-FBE4F5931F41}"/>
                </a:ext>
              </a:extLst>
            </p:cNvPr>
            <p:cNvSpPr/>
            <p:nvPr/>
          </p:nvSpPr>
          <p:spPr>
            <a:xfrm>
              <a:off x="886910" y="5997555"/>
              <a:ext cx="208345" cy="198568"/>
            </a:xfrm>
            <a:prstGeom prst="hear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H"/>
            </a:p>
          </p:txBody>
        </p:sp>
        <p:sp>
          <p:nvSpPr>
            <p:cNvPr id="25" name="Heart 24">
              <a:extLst>
                <a:ext uri="{FF2B5EF4-FFF2-40B4-BE49-F238E27FC236}">
                  <a16:creationId xmlns:a16="http://schemas.microsoft.com/office/drawing/2014/main" id="{F17E4EB4-AB0E-17AA-D29E-4F4E7EB121F1}"/>
                </a:ext>
              </a:extLst>
            </p:cNvPr>
            <p:cNvSpPr/>
            <p:nvPr/>
          </p:nvSpPr>
          <p:spPr>
            <a:xfrm>
              <a:off x="1961908" y="5515336"/>
              <a:ext cx="208345" cy="198568"/>
            </a:xfrm>
            <a:prstGeom prst="hear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H"/>
            </a:p>
          </p:txBody>
        </p:sp>
        <p:sp>
          <p:nvSpPr>
            <p:cNvPr id="26" name="Moon 25">
              <a:extLst>
                <a:ext uri="{FF2B5EF4-FFF2-40B4-BE49-F238E27FC236}">
                  <a16:creationId xmlns:a16="http://schemas.microsoft.com/office/drawing/2014/main" id="{D6A53DA4-649E-9EDF-EE38-A1E50391D1DA}"/>
                </a:ext>
              </a:extLst>
            </p:cNvPr>
            <p:cNvSpPr/>
            <p:nvPr/>
          </p:nvSpPr>
          <p:spPr>
            <a:xfrm>
              <a:off x="1250065" y="6223830"/>
              <a:ext cx="162046" cy="198569"/>
            </a:xfrm>
            <a:prstGeom prst="mo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H"/>
            </a:p>
          </p:txBody>
        </p:sp>
        <p:sp>
          <p:nvSpPr>
            <p:cNvPr id="27" name="Moon 26">
              <a:extLst>
                <a:ext uri="{FF2B5EF4-FFF2-40B4-BE49-F238E27FC236}">
                  <a16:creationId xmlns:a16="http://schemas.microsoft.com/office/drawing/2014/main" id="{B2D7A1C1-09A8-0DA4-FCE9-2E2F6AB413F8}"/>
                </a:ext>
              </a:extLst>
            </p:cNvPr>
            <p:cNvSpPr/>
            <p:nvPr/>
          </p:nvSpPr>
          <p:spPr>
            <a:xfrm>
              <a:off x="1173383" y="5022446"/>
              <a:ext cx="162046" cy="198569"/>
            </a:xfrm>
            <a:prstGeom prst="mo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H"/>
            </a:p>
          </p:txBody>
        </p:sp>
        <p:sp>
          <p:nvSpPr>
            <p:cNvPr id="28" name="Moon 27">
              <a:extLst>
                <a:ext uri="{FF2B5EF4-FFF2-40B4-BE49-F238E27FC236}">
                  <a16:creationId xmlns:a16="http://schemas.microsoft.com/office/drawing/2014/main" id="{96F90A33-9706-533B-8420-6DA0DA553027}"/>
                </a:ext>
              </a:extLst>
            </p:cNvPr>
            <p:cNvSpPr/>
            <p:nvPr/>
          </p:nvSpPr>
          <p:spPr>
            <a:xfrm>
              <a:off x="1594412" y="6138729"/>
              <a:ext cx="162046" cy="198569"/>
            </a:xfrm>
            <a:prstGeom prst="mo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H"/>
            </a:p>
          </p:txBody>
        </p:sp>
        <p:sp>
          <p:nvSpPr>
            <p:cNvPr id="29" name="Moon 28">
              <a:extLst>
                <a:ext uri="{FF2B5EF4-FFF2-40B4-BE49-F238E27FC236}">
                  <a16:creationId xmlns:a16="http://schemas.microsoft.com/office/drawing/2014/main" id="{AA38CEF9-C6B6-D784-3A3D-3C2E08D66FDB}"/>
                </a:ext>
              </a:extLst>
            </p:cNvPr>
            <p:cNvSpPr/>
            <p:nvPr/>
          </p:nvSpPr>
          <p:spPr>
            <a:xfrm>
              <a:off x="1705818" y="5566101"/>
              <a:ext cx="162046" cy="198569"/>
            </a:xfrm>
            <a:prstGeom prst="mo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H"/>
            </a:p>
          </p:txBody>
        </p:sp>
        <p:sp>
          <p:nvSpPr>
            <p:cNvPr id="30" name="Diamond 29">
              <a:extLst>
                <a:ext uri="{FF2B5EF4-FFF2-40B4-BE49-F238E27FC236}">
                  <a16:creationId xmlns:a16="http://schemas.microsoft.com/office/drawing/2014/main" id="{154CBBCE-09DB-0028-623B-4DA3F91E6C81}"/>
                </a:ext>
              </a:extLst>
            </p:cNvPr>
            <p:cNvSpPr/>
            <p:nvPr/>
          </p:nvSpPr>
          <p:spPr>
            <a:xfrm>
              <a:off x="1448763" y="5237615"/>
              <a:ext cx="208345" cy="230172"/>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H"/>
            </a:p>
          </p:txBody>
        </p:sp>
        <p:sp>
          <p:nvSpPr>
            <p:cNvPr id="31" name="Diamond 30">
              <a:extLst>
                <a:ext uri="{FF2B5EF4-FFF2-40B4-BE49-F238E27FC236}">
                  <a16:creationId xmlns:a16="http://schemas.microsoft.com/office/drawing/2014/main" id="{BCE8732F-9DCF-83F3-2A79-80C5F01F586E}"/>
                </a:ext>
              </a:extLst>
            </p:cNvPr>
            <p:cNvSpPr/>
            <p:nvPr/>
          </p:nvSpPr>
          <p:spPr>
            <a:xfrm>
              <a:off x="1240661" y="5918365"/>
              <a:ext cx="208345" cy="230172"/>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H"/>
            </a:p>
          </p:txBody>
        </p:sp>
        <p:sp>
          <p:nvSpPr>
            <p:cNvPr id="32" name="Diamond 31">
              <a:extLst>
                <a:ext uri="{FF2B5EF4-FFF2-40B4-BE49-F238E27FC236}">
                  <a16:creationId xmlns:a16="http://schemas.microsoft.com/office/drawing/2014/main" id="{41FB0E0D-D9AB-C583-BA12-A66E423C9363}"/>
                </a:ext>
              </a:extLst>
            </p:cNvPr>
            <p:cNvSpPr/>
            <p:nvPr/>
          </p:nvSpPr>
          <p:spPr>
            <a:xfrm>
              <a:off x="1578496" y="5814327"/>
              <a:ext cx="208345" cy="230172"/>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82F47FA2-05F0-7DE8-2FC7-125ABB97F2CB}"/>
                </a:ext>
              </a:extLst>
            </p:cNvPr>
            <p:cNvSpPr/>
            <p:nvPr/>
          </p:nvSpPr>
          <p:spPr>
            <a:xfrm>
              <a:off x="671333" y="4838219"/>
              <a:ext cx="923080" cy="91981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grpSp>
      <p:cxnSp>
        <p:nvCxnSpPr>
          <p:cNvPr id="36" name="Straight Connector 35">
            <a:extLst>
              <a:ext uri="{FF2B5EF4-FFF2-40B4-BE49-F238E27FC236}">
                <a16:creationId xmlns:a16="http://schemas.microsoft.com/office/drawing/2014/main" id="{E3E6EBAC-4A59-A812-81DE-766642CEFAFB}"/>
              </a:ext>
            </a:extLst>
          </p:cNvPr>
          <p:cNvCxnSpPr>
            <a:stCxn id="33" idx="0"/>
            <a:endCxn id="34" idx="0"/>
          </p:cNvCxnSpPr>
          <p:nvPr/>
        </p:nvCxnSpPr>
        <p:spPr>
          <a:xfrm>
            <a:off x="2209320" y="4838219"/>
            <a:ext cx="2634444" cy="140393"/>
          </a:xfrm>
          <a:prstGeom prst="line">
            <a:avLst/>
          </a:prstGeom>
          <a:ln w="12700">
            <a:prstDash val="sys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8CBA276-5770-8762-C5AB-54242456BA21}"/>
              </a:ext>
            </a:extLst>
          </p:cNvPr>
          <p:cNvCxnSpPr>
            <a:cxnSpLocks/>
            <a:stCxn id="33" idx="4"/>
            <a:endCxn id="34" idx="4"/>
          </p:cNvCxnSpPr>
          <p:nvPr/>
        </p:nvCxnSpPr>
        <p:spPr>
          <a:xfrm>
            <a:off x="2209320" y="5758031"/>
            <a:ext cx="2634444" cy="553869"/>
          </a:xfrm>
          <a:prstGeom prst="line">
            <a:avLst/>
          </a:prstGeom>
          <a:ln w="12700">
            <a:prstDash val="sysDash"/>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219A1D08-3AA6-452B-45CF-ED3DB8125E27}"/>
              </a:ext>
            </a:extLst>
          </p:cNvPr>
          <p:cNvGrpSpPr/>
          <p:nvPr/>
        </p:nvGrpSpPr>
        <p:grpSpPr>
          <a:xfrm>
            <a:off x="4177977" y="4978612"/>
            <a:ext cx="1331573" cy="1333288"/>
            <a:chOff x="3101530" y="4978612"/>
            <a:chExt cx="1331573" cy="1333288"/>
          </a:xfrm>
        </p:grpSpPr>
        <p:sp>
          <p:nvSpPr>
            <p:cNvPr id="34" name="Oval 33">
              <a:extLst>
                <a:ext uri="{FF2B5EF4-FFF2-40B4-BE49-F238E27FC236}">
                  <a16:creationId xmlns:a16="http://schemas.microsoft.com/office/drawing/2014/main" id="{A9373201-C929-E930-3B48-B40E0573CB46}"/>
                </a:ext>
              </a:extLst>
            </p:cNvPr>
            <p:cNvSpPr/>
            <p:nvPr/>
          </p:nvSpPr>
          <p:spPr>
            <a:xfrm>
              <a:off x="3101530" y="4978612"/>
              <a:ext cx="1331573" cy="133328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40" name="Lightning Bolt 39">
              <a:extLst>
                <a:ext uri="{FF2B5EF4-FFF2-40B4-BE49-F238E27FC236}">
                  <a16:creationId xmlns:a16="http://schemas.microsoft.com/office/drawing/2014/main" id="{19144F90-D4E1-E831-53C7-D20FBBF67369}"/>
                </a:ext>
              </a:extLst>
            </p:cNvPr>
            <p:cNvSpPr/>
            <p:nvPr/>
          </p:nvSpPr>
          <p:spPr>
            <a:xfrm>
              <a:off x="3380771" y="5177069"/>
              <a:ext cx="452378" cy="46173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Lightning Bolt 40">
              <a:extLst>
                <a:ext uri="{FF2B5EF4-FFF2-40B4-BE49-F238E27FC236}">
                  <a16:creationId xmlns:a16="http://schemas.microsoft.com/office/drawing/2014/main" id="{00ABF40B-E374-2452-E999-0B541C863A90}"/>
                </a:ext>
              </a:extLst>
            </p:cNvPr>
            <p:cNvSpPr/>
            <p:nvPr/>
          </p:nvSpPr>
          <p:spPr>
            <a:xfrm>
              <a:off x="3225960" y="5499099"/>
              <a:ext cx="484690" cy="419291"/>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Heart 41">
              <a:extLst>
                <a:ext uri="{FF2B5EF4-FFF2-40B4-BE49-F238E27FC236}">
                  <a16:creationId xmlns:a16="http://schemas.microsoft.com/office/drawing/2014/main" id="{E4698ACC-8118-9508-CB62-F28A64382712}"/>
                </a:ext>
              </a:extLst>
            </p:cNvPr>
            <p:cNvSpPr/>
            <p:nvPr/>
          </p:nvSpPr>
          <p:spPr>
            <a:xfrm>
              <a:off x="3767316" y="5864778"/>
              <a:ext cx="304799" cy="296902"/>
            </a:xfrm>
            <a:prstGeom prst="hear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H"/>
            </a:p>
          </p:txBody>
        </p:sp>
        <p:sp>
          <p:nvSpPr>
            <p:cNvPr id="43" name="Moon 42">
              <a:extLst>
                <a:ext uri="{FF2B5EF4-FFF2-40B4-BE49-F238E27FC236}">
                  <a16:creationId xmlns:a16="http://schemas.microsoft.com/office/drawing/2014/main" id="{4FA795F0-5968-B067-D1C3-CF77D22D6C3B}"/>
                </a:ext>
              </a:extLst>
            </p:cNvPr>
            <p:cNvSpPr/>
            <p:nvPr/>
          </p:nvSpPr>
          <p:spPr>
            <a:xfrm>
              <a:off x="3825914" y="5221015"/>
              <a:ext cx="275380" cy="302871"/>
            </a:xfrm>
            <a:prstGeom prst="mo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H"/>
            </a:p>
          </p:txBody>
        </p:sp>
        <p:sp>
          <p:nvSpPr>
            <p:cNvPr id="44" name="Diamond 43">
              <a:extLst>
                <a:ext uri="{FF2B5EF4-FFF2-40B4-BE49-F238E27FC236}">
                  <a16:creationId xmlns:a16="http://schemas.microsoft.com/office/drawing/2014/main" id="{4CF470E4-A9A7-569B-BC3A-3980D1416623}"/>
                </a:ext>
              </a:extLst>
            </p:cNvPr>
            <p:cNvSpPr/>
            <p:nvPr/>
          </p:nvSpPr>
          <p:spPr>
            <a:xfrm>
              <a:off x="4072115" y="5545778"/>
              <a:ext cx="304799" cy="325932"/>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H"/>
            </a:p>
          </p:txBody>
        </p:sp>
      </p:grpSp>
      <p:graphicFrame>
        <p:nvGraphicFramePr>
          <p:cNvPr id="45" name="Table 45">
            <a:extLst>
              <a:ext uri="{FF2B5EF4-FFF2-40B4-BE49-F238E27FC236}">
                <a16:creationId xmlns:a16="http://schemas.microsoft.com/office/drawing/2014/main" id="{59058300-2D4B-9DD6-E8D9-1724BFDC8A70}"/>
              </a:ext>
            </a:extLst>
          </p:cNvPr>
          <p:cNvGraphicFramePr>
            <a:graphicFrameLocks noGrp="1"/>
          </p:cNvGraphicFramePr>
          <p:nvPr/>
        </p:nvGraphicFramePr>
        <p:xfrm>
          <a:off x="6853538" y="4543962"/>
          <a:ext cx="3841268" cy="2170252"/>
        </p:xfrm>
        <a:graphic>
          <a:graphicData uri="http://schemas.openxmlformats.org/drawingml/2006/table">
            <a:tbl>
              <a:tblPr firstRow="1" bandRow="1">
                <a:tableStyleId>{7E9639D4-E3E2-4D34-9284-5A2195B3D0D7}</a:tableStyleId>
              </a:tblPr>
              <a:tblGrid>
                <a:gridCol w="889724">
                  <a:extLst>
                    <a:ext uri="{9D8B030D-6E8A-4147-A177-3AD203B41FA5}">
                      <a16:colId xmlns:a16="http://schemas.microsoft.com/office/drawing/2014/main" val="839467477"/>
                    </a:ext>
                  </a:extLst>
                </a:gridCol>
                <a:gridCol w="1273215">
                  <a:extLst>
                    <a:ext uri="{9D8B030D-6E8A-4147-A177-3AD203B41FA5}">
                      <a16:colId xmlns:a16="http://schemas.microsoft.com/office/drawing/2014/main" val="3100631680"/>
                    </a:ext>
                  </a:extLst>
                </a:gridCol>
                <a:gridCol w="1678329">
                  <a:extLst>
                    <a:ext uri="{9D8B030D-6E8A-4147-A177-3AD203B41FA5}">
                      <a16:colId xmlns:a16="http://schemas.microsoft.com/office/drawing/2014/main" val="3778581553"/>
                    </a:ext>
                  </a:extLst>
                </a:gridCol>
              </a:tblGrid>
              <a:tr h="428263">
                <a:tc>
                  <a:txBody>
                    <a:bodyPr/>
                    <a:lstStyle/>
                    <a:p>
                      <a:pPr algn="ctr"/>
                      <a:endParaRPr lang="en-CH" sz="1200" dirty="0">
                        <a:latin typeface="Arial" panose="020B0604020202020204" pitchFamily="34" charset="0"/>
                        <a:cs typeface="Arial" panose="020B0604020202020204" pitchFamily="34" charset="0"/>
                      </a:endParaRPr>
                    </a:p>
                  </a:txBody>
                  <a:tcPr/>
                </a:tc>
                <a:tc>
                  <a:txBody>
                    <a:bodyPr/>
                    <a:lstStyle/>
                    <a:p>
                      <a:pPr algn="ctr"/>
                      <a:r>
                        <a:rPr lang="en-CH" sz="1200" dirty="0">
                          <a:latin typeface="Arial" panose="020B0604020202020204" pitchFamily="34" charset="0"/>
                          <a:cs typeface="Arial" panose="020B0604020202020204" pitchFamily="34" charset="0"/>
                        </a:rPr>
                        <a:t>True abundances</a:t>
                      </a:r>
                    </a:p>
                  </a:txBody>
                  <a:tcPr/>
                </a:tc>
                <a:tc>
                  <a:txBody>
                    <a:bodyPr/>
                    <a:lstStyle/>
                    <a:p>
                      <a:pPr algn="ctr"/>
                      <a:r>
                        <a:rPr lang="en-CH" sz="1200" dirty="0">
                          <a:latin typeface="Arial" panose="020B0604020202020204" pitchFamily="34" charset="0"/>
                          <a:cs typeface="Arial" panose="020B0604020202020204" pitchFamily="34" charset="0"/>
                        </a:rPr>
                        <a:t>Observed abundances</a:t>
                      </a:r>
                    </a:p>
                  </a:txBody>
                  <a:tcPr/>
                </a:tc>
                <a:extLst>
                  <a:ext uri="{0D108BD9-81ED-4DB2-BD59-A6C34878D82A}">
                    <a16:rowId xmlns:a16="http://schemas.microsoft.com/office/drawing/2014/main" val="2679132179"/>
                  </a:ext>
                </a:extLst>
              </a:tr>
              <a:tr h="428263">
                <a:tc>
                  <a:txBody>
                    <a:bodyPr/>
                    <a:lstStyle/>
                    <a:p>
                      <a:pPr algn="ctr"/>
                      <a:endParaRPr lang="en-CH" sz="1200" dirty="0">
                        <a:latin typeface="Arial" panose="020B0604020202020204" pitchFamily="34" charset="0"/>
                        <a:cs typeface="Arial" panose="020B0604020202020204" pitchFamily="34" charset="0"/>
                      </a:endParaRPr>
                    </a:p>
                  </a:txBody>
                  <a:tcPr/>
                </a:tc>
                <a:tc>
                  <a:txBody>
                    <a:bodyPr/>
                    <a:lstStyle/>
                    <a:p>
                      <a:pPr algn="ctr"/>
                      <a:r>
                        <a:rPr lang="en-CH" sz="1200" dirty="0">
                          <a:latin typeface="Arial" panose="020B0604020202020204" pitchFamily="34" charset="0"/>
                          <a:cs typeface="Arial" panose="020B0604020202020204" pitchFamily="34" charset="0"/>
                        </a:rPr>
                        <a:t>4/15</a:t>
                      </a:r>
                    </a:p>
                  </a:txBody>
                  <a:tcPr/>
                </a:tc>
                <a:tc>
                  <a:txBody>
                    <a:bodyPr/>
                    <a:lstStyle/>
                    <a:p>
                      <a:pPr algn="ctr"/>
                      <a:r>
                        <a:rPr lang="en-CH" sz="1200" dirty="0">
                          <a:latin typeface="Arial" panose="020B0604020202020204" pitchFamily="34" charset="0"/>
                          <a:cs typeface="Arial" panose="020B0604020202020204" pitchFamily="34" charset="0"/>
                        </a:rPr>
                        <a:t>2/5</a:t>
                      </a:r>
                    </a:p>
                  </a:txBody>
                  <a:tcPr/>
                </a:tc>
                <a:extLst>
                  <a:ext uri="{0D108BD9-81ED-4DB2-BD59-A6C34878D82A}">
                    <a16:rowId xmlns:a16="http://schemas.microsoft.com/office/drawing/2014/main" val="498701670"/>
                  </a:ext>
                </a:extLst>
              </a:tr>
              <a:tr h="428263">
                <a:tc>
                  <a:txBody>
                    <a:bodyPr/>
                    <a:lstStyle/>
                    <a:p>
                      <a:pPr algn="ctr"/>
                      <a:endParaRPr lang="en-CH" sz="1200">
                        <a:latin typeface="Arial" panose="020B0604020202020204" pitchFamily="34" charset="0"/>
                        <a:cs typeface="Arial" panose="020B0604020202020204" pitchFamily="34" charset="0"/>
                      </a:endParaRPr>
                    </a:p>
                  </a:txBody>
                  <a:tcPr/>
                </a:tc>
                <a:tc>
                  <a:txBody>
                    <a:bodyPr/>
                    <a:lstStyle/>
                    <a:p>
                      <a:pPr algn="ctr"/>
                      <a:r>
                        <a:rPr lang="en-CH" sz="1200" dirty="0">
                          <a:latin typeface="Arial" panose="020B0604020202020204" pitchFamily="34" charset="0"/>
                          <a:cs typeface="Arial" panose="020B0604020202020204" pitchFamily="34" charset="0"/>
                        </a:rPr>
                        <a:t>3/15</a:t>
                      </a:r>
                    </a:p>
                  </a:txBody>
                  <a:tcPr/>
                </a:tc>
                <a:tc>
                  <a:txBody>
                    <a:bodyPr/>
                    <a:lstStyle/>
                    <a:p>
                      <a:pPr algn="ctr"/>
                      <a:r>
                        <a:rPr lang="en-CH" sz="1200" dirty="0">
                          <a:latin typeface="Arial" panose="020B0604020202020204" pitchFamily="34" charset="0"/>
                          <a:cs typeface="Arial" panose="020B0604020202020204" pitchFamily="34" charset="0"/>
                        </a:rPr>
                        <a:t>1/5</a:t>
                      </a:r>
                    </a:p>
                  </a:txBody>
                  <a:tcPr/>
                </a:tc>
                <a:extLst>
                  <a:ext uri="{0D108BD9-81ED-4DB2-BD59-A6C34878D82A}">
                    <a16:rowId xmlns:a16="http://schemas.microsoft.com/office/drawing/2014/main" val="1260911830"/>
                  </a:ext>
                </a:extLst>
              </a:tr>
              <a:tr h="428263">
                <a:tc>
                  <a:txBody>
                    <a:bodyPr/>
                    <a:lstStyle/>
                    <a:p>
                      <a:pPr algn="ctr"/>
                      <a:endParaRPr lang="en-CH" sz="1200">
                        <a:latin typeface="Arial" panose="020B0604020202020204" pitchFamily="34" charset="0"/>
                        <a:cs typeface="Arial" panose="020B0604020202020204" pitchFamily="34" charset="0"/>
                      </a:endParaRPr>
                    </a:p>
                  </a:txBody>
                  <a:tcPr/>
                </a:tc>
                <a:tc>
                  <a:txBody>
                    <a:bodyPr/>
                    <a:lstStyle/>
                    <a:p>
                      <a:pPr algn="ctr"/>
                      <a:r>
                        <a:rPr lang="en-CH" sz="1200" dirty="0">
                          <a:latin typeface="Arial" panose="020B0604020202020204" pitchFamily="34" charset="0"/>
                          <a:cs typeface="Arial" panose="020B0604020202020204" pitchFamily="34" charset="0"/>
                        </a:rPr>
                        <a:t>4/15</a:t>
                      </a:r>
                    </a:p>
                  </a:txBody>
                  <a:tcPr/>
                </a:tc>
                <a:tc>
                  <a:txBody>
                    <a:bodyPr/>
                    <a:lstStyle/>
                    <a:p>
                      <a:pPr algn="ctr"/>
                      <a:r>
                        <a:rPr lang="en-CH" sz="1200" dirty="0">
                          <a:latin typeface="Arial" panose="020B0604020202020204" pitchFamily="34" charset="0"/>
                          <a:cs typeface="Arial" panose="020B0604020202020204" pitchFamily="34" charset="0"/>
                        </a:rPr>
                        <a:t>1/5</a:t>
                      </a:r>
                    </a:p>
                  </a:txBody>
                  <a:tcPr/>
                </a:tc>
                <a:extLst>
                  <a:ext uri="{0D108BD9-81ED-4DB2-BD59-A6C34878D82A}">
                    <a16:rowId xmlns:a16="http://schemas.microsoft.com/office/drawing/2014/main" val="1390359551"/>
                  </a:ext>
                </a:extLst>
              </a:tr>
              <a:tr h="428263">
                <a:tc>
                  <a:txBody>
                    <a:bodyPr/>
                    <a:lstStyle/>
                    <a:p>
                      <a:pPr algn="ctr"/>
                      <a:endParaRPr lang="en-CH" sz="1200" dirty="0">
                        <a:latin typeface="Arial" panose="020B0604020202020204" pitchFamily="34" charset="0"/>
                        <a:cs typeface="Arial" panose="020B0604020202020204" pitchFamily="34" charset="0"/>
                      </a:endParaRPr>
                    </a:p>
                  </a:txBody>
                  <a:tcPr/>
                </a:tc>
                <a:tc>
                  <a:txBody>
                    <a:bodyPr/>
                    <a:lstStyle/>
                    <a:p>
                      <a:pPr algn="ctr"/>
                      <a:r>
                        <a:rPr lang="en-CH" sz="1200" dirty="0">
                          <a:latin typeface="Arial" panose="020B0604020202020204" pitchFamily="34" charset="0"/>
                          <a:cs typeface="Arial" panose="020B0604020202020204" pitchFamily="34" charset="0"/>
                        </a:rPr>
                        <a:t>4/15</a:t>
                      </a:r>
                    </a:p>
                  </a:txBody>
                  <a:tcPr/>
                </a:tc>
                <a:tc>
                  <a:txBody>
                    <a:bodyPr/>
                    <a:lstStyle/>
                    <a:p>
                      <a:pPr algn="ctr"/>
                      <a:r>
                        <a:rPr lang="en-CH" sz="1200" dirty="0">
                          <a:latin typeface="Arial" panose="020B0604020202020204" pitchFamily="34" charset="0"/>
                          <a:cs typeface="Arial" panose="020B0604020202020204" pitchFamily="34" charset="0"/>
                        </a:rPr>
                        <a:t>1/5</a:t>
                      </a:r>
                    </a:p>
                  </a:txBody>
                  <a:tcPr/>
                </a:tc>
                <a:extLst>
                  <a:ext uri="{0D108BD9-81ED-4DB2-BD59-A6C34878D82A}">
                    <a16:rowId xmlns:a16="http://schemas.microsoft.com/office/drawing/2014/main" val="4253523532"/>
                  </a:ext>
                </a:extLst>
              </a:tr>
            </a:tbl>
          </a:graphicData>
        </a:graphic>
      </p:graphicFrame>
      <p:sp>
        <p:nvSpPr>
          <p:cNvPr id="47" name="Lightning Bolt 46">
            <a:extLst>
              <a:ext uri="{FF2B5EF4-FFF2-40B4-BE49-F238E27FC236}">
                <a16:creationId xmlns:a16="http://schemas.microsoft.com/office/drawing/2014/main" id="{93477C59-88E0-CC8F-B00B-250C4148F8BC}"/>
              </a:ext>
            </a:extLst>
          </p:cNvPr>
          <p:cNvSpPr/>
          <p:nvPr/>
        </p:nvSpPr>
        <p:spPr>
          <a:xfrm>
            <a:off x="7195956" y="5018457"/>
            <a:ext cx="342418" cy="35881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Heart 47">
            <a:extLst>
              <a:ext uri="{FF2B5EF4-FFF2-40B4-BE49-F238E27FC236}">
                <a16:creationId xmlns:a16="http://schemas.microsoft.com/office/drawing/2014/main" id="{922263FC-F0F4-4DEE-53DE-484F1FFE32A8}"/>
              </a:ext>
            </a:extLst>
          </p:cNvPr>
          <p:cNvSpPr/>
          <p:nvPr/>
        </p:nvSpPr>
        <p:spPr>
          <a:xfrm>
            <a:off x="7198491" y="5933684"/>
            <a:ext cx="208345" cy="198568"/>
          </a:xfrm>
          <a:prstGeom prst="hear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H"/>
          </a:p>
        </p:txBody>
      </p:sp>
      <p:sp>
        <p:nvSpPr>
          <p:cNvPr id="49" name="Moon 48">
            <a:extLst>
              <a:ext uri="{FF2B5EF4-FFF2-40B4-BE49-F238E27FC236}">
                <a16:creationId xmlns:a16="http://schemas.microsoft.com/office/drawing/2014/main" id="{A61328A4-A0FF-92A7-50AE-C52EBE06DFFD}"/>
              </a:ext>
            </a:extLst>
          </p:cNvPr>
          <p:cNvSpPr/>
          <p:nvPr/>
        </p:nvSpPr>
        <p:spPr>
          <a:xfrm>
            <a:off x="7198491" y="6372153"/>
            <a:ext cx="162046" cy="198569"/>
          </a:xfrm>
          <a:prstGeom prst="mo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H"/>
          </a:p>
        </p:txBody>
      </p:sp>
      <p:sp>
        <p:nvSpPr>
          <p:cNvPr id="50" name="Diamond 49">
            <a:extLst>
              <a:ext uri="{FF2B5EF4-FFF2-40B4-BE49-F238E27FC236}">
                <a16:creationId xmlns:a16="http://schemas.microsoft.com/office/drawing/2014/main" id="{88FE7AE7-F077-46E5-3329-8B4718AFC403}"/>
              </a:ext>
            </a:extLst>
          </p:cNvPr>
          <p:cNvSpPr/>
          <p:nvPr/>
        </p:nvSpPr>
        <p:spPr>
          <a:xfrm>
            <a:off x="7201989" y="5492101"/>
            <a:ext cx="208345" cy="230172"/>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64135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0084-0B13-5A05-A927-80606D3480C6}"/>
              </a:ext>
            </a:extLst>
          </p:cNvPr>
          <p:cNvSpPr>
            <a:spLocks noGrp="1"/>
          </p:cNvSpPr>
          <p:nvPr>
            <p:ph type="title"/>
          </p:nvPr>
        </p:nvSpPr>
        <p:spPr/>
        <p:txBody>
          <a:bodyPr/>
          <a:lstStyle/>
          <a:p>
            <a:r>
              <a:rPr lang="en-CH" dirty="0"/>
              <a:t>Background: community ecology</a:t>
            </a:r>
          </a:p>
        </p:txBody>
      </p:sp>
      <p:sp>
        <p:nvSpPr>
          <p:cNvPr id="3" name="Content Placeholder 2">
            <a:extLst>
              <a:ext uri="{FF2B5EF4-FFF2-40B4-BE49-F238E27FC236}">
                <a16:creationId xmlns:a16="http://schemas.microsoft.com/office/drawing/2014/main" id="{AFEB961C-EA39-06EB-ECBB-C95A8D6C2514}"/>
              </a:ext>
            </a:extLst>
          </p:cNvPr>
          <p:cNvSpPr>
            <a:spLocks noGrp="1"/>
          </p:cNvSpPr>
          <p:nvPr>
            <p:ph idx="1"/>
          </p:nvPr>
        </p:nvSpPr>
        <p:spPr>
          <a:xfrm>
            <a:off x="6564572" y="1269402"/>
            <a:ext cx="4789227" cy="4907561"/>
          </a:xfrm>
        </p:spPr>
        <p:txBody>
          <a:bodyPr/>
          <a:lstStyle/>
          <a:p>
            <a:endParaRPr lang="en-CH" dirty="0"/>
          </a:p>
          <a:p>
            <a:r>
              <a:rPr lang="en-CH" dirty="0"/>
              <a:t>How many species?</a:t>
            </a:r>
          </a:p>
          <a:p>
            <a:r>
              <a:rPr lang="en-GB" dirty="0"/>
              <a:t>I</a:t>
            </a:r>
            <a:r>
              <a:rPr lang="en-CH" dirty="0"/>
              <a:t>n which abundance?</a:t>
            </a:r>
          </a:p>
          <a:p>
            <a:r>
              <a:rPr lang="en-CH" dirty="0"/>
              <a:t>Similar species?</a:t>
            </a:r>
          </a:p>
          <a:p>
            <a:endParaRPr lang="en-CH" dirty="0"/>
          </a:p>
        </p:txBody>
      </p:sp>
      <p:grpSp>
        <p:nvGrpSpPr>
          <p:cNvPr id="17" name="Group 16">
            <a:extLst>
              <a:ext uri="{FF2B5EF4-FFF2-40B4-BE49-F238E27FC236}">
                <a16:creationId xmlns:a16="http://schemas.microsoft.com/office/drawing/2014/main" id="{3CFF6C5A-DC7A-395F-1B95-5406F42DC00F}"/>
              </a:ext>
            </a:extLst>
          </p:cNvPr>
          <p:cNvGrpSpPr/>
          <p:nvPr/>
        </p:nvGrpSpPr>
        <p:grpSpPr>
          <a:xfrm>
            <a:off x="561917" y="2036551"/>
            <a:ext cx="5534083" cy="4025754"/>
            <a:chOff x="1133943" y="1572527"/>
            <a:chExt cx="5534083" cy="4025754"/>
          </a:xfrm>
        </p:grpSpPr>
        <p:pic>
          <p:nvPicPr>
            <p:cNvPr id="1026" name="Picture 2" descr="Lo youtuber Human Safari: “Vi svelo i viaggi per l'estate alternativi” - La  Stampa">
              <a:extLst>
                <a:ext uri="{FF2B5EF4-FFF2-40B4-BE49-F238E27FC236}">
                  <a16:creationId xmlns:a16="http://schemas.microsoft.com/office/drawing/2014/main" id="{1B890534-7DDA-748D-812A-FF4D71FC59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10" r="5484"/>
            <a:stretch/>
          </p:blipFill>
          <p:spPr bwMode="auto">
            <a:xfrm>
              <a:off x="2090057" y="2276599"/>
              <a:ext cx="4005943" cy="2893165"/>
            </a:xfrm>
            <a:prstGeom prst="ellipse">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3D288683-C2B6-FE5C-0DE1-CEF85A925D67}"/>
                </a:ext>
              </a:extLst>
            </p:cNvPr>
            <p:cNvSpPr/>
            <p:nvPr/>
          </p:nvSpPr>
          <p:spPr>
            <a:xfrm>
              <a:off x="2501602" y="408724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5" name="Oval 4">
              <a:extLst>
                <a:ext uri="{FF2B5EF4-FFF2-40B4-BE49-F238E27FC236}">
                  <a16:creationId xmlns:a16="http://schemas.microsoft.com/office/drawing/2014/main" id="{D3A7F2AE-009A-C08B-1CD7-1AF87B3699AF}"/>
                </a:ext>
              </a:extLst>
            </p:cNvPr>
            <p:cNvSpPr/>
            <p:nvPr/>
          </p:nvSpPr>
          <p:spPr>
            <a:xfrm>
              <a:off x="5127171"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6" name="Oval 5">
              <a:extLst>
                <a:ext uri="{FF2B5EF4-FFF2-40B4-BE49-F238E27FC236}">
                  <a16:creationId xmlns:a16="http://schemas.microsoft.com/office/drawing/2014/main" id="{6449EBDF-0E7A-3C07-E438-221A10467527}"/>
                </a:ext>
              </a:extLst>
            </p:cNvPr>
            <p:cNvSpPr/>
            <p:nvPr/>
          </p:nvSpPr>
          <p:spPr>
            <a:xfrm>
              <a:off x="2786093" y="3004724"/>
              <a:ext cx="293914" cy="294182"/>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cxnSp>
          <p:nvCxnSpPr>
            <p:cNvPr id="8" name="Straight Connector 7">
              <a:extLst>
                <a:ext uri="{FF2B5EF4-FFF2-40B4-BE49-F238E27FC236}">
                  <a16:creationId xmlns:a16="http://schemas.microsoft.com/office/drawing/2014/main" id="{D654A740-6B0F-3656-89E6-0E4BE7EE757D}"/>
                </a:ext>
              </a:extLst>
            </p:cNvPr>
            <p:cNvCxnSpPr/>
            <p:nvPr/>
          </p:nvCxnSpPr>
          <p:spPr>
            <a:xfrm flipV="1">
              <a:off x="5380141" y="2303895"/>
              <a:ext cx="674915" cy="728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586F7C-8A23-A9D0-59DF-E9C2B4F449CF}"/>
                </a:ext>
              </a:extLst>
            </p:cNvPr>
            <p:cNvCxnSpPr>
              <a:cxnSpLocks/>
            </p:cNvCxnSpPr>
            <p:nvPr/>
          </p:nvCxnSpPr>
          <p:spPr>
            <a:xfrm flipV="1">
              <a:off x="1746913" y="4330444"/>
              <a:ext cx="795633" cy="664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8EDFC1-0A32-0B58-8559-130132A266C5}"/>
                </a:ext>
              </a:extLst>
            </p:cNvPr>
            <p:cNvCxnSpPr>
              <a:cxnSpLocks/>
            </p:cNvCxnSpPr>
            <p:nvPr/>
          </p:nvCxnSpPr>
          <p:spPr>
            <a:xfrm>
              <a:off x="2111178" y="2216386"/>
              <a:ext cx="717958" cy="831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A1FAF49-F25E-B877-9C44-DA523A1F6DA9}"/>
                </a:ext>
              </a:extLst>
            </p:cNvPr>
            <p:cNvSpPr/>
            <p:nvPr/>
          </p:nvSpPr>
          <p:spPr>
            <a:xfrm>
              <a:off x="1133943" y="4878281"/>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15" name="Oval 14">
              <a:extLst>
                <a:ext uri="{FF2B5EF4-FFF2-40B4-BE49-F238E27FC236}">
                  <a16:creationId xmlns:a16="http://schemas.microsoft.com/office/drawing/2014/main" id="{54F00B91-657A-8A01-B306-35A92E14A856}"/>
                </a:ext>
              </a:extLst>
            </p:cNvPr>
            <p:cNvSpPr/>
            <p:nvPr/>
          </p:nvSpPr>
          <p:spPr>
            <a:xfrm>
              <a:off x="5948026" y="1677009"/>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16" name="Oval 15">
              <a:extLst>
                <a:ext uri="{FF2B5EF4-FFF2-40B4-BE49-F238E27FC236}">
                  <a16:creationId xmlns:a16="http://schemas.microsoft.com/office/drawing/2014/main" id="{D3FF035F-BCBC-192E-5FE0-92EC4FE58E9A}"/>
                </a:ext>
              </a:extLst>
            </p:cNvPr>
            <p:cNvSpPr/>
            <p:nvPr/>
          </p:nvSpPr>
          <p:spPr>
            <a:xfrm>
              <a:off x="1539152" y="1572527"/>
              <a:ext cx="720000" cy="720000"/>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grpSp>
      <p:sp>
        <p:nvSpPr>
          <p:cNvPr id="7" name="Rounded Rectangle 6">
            <a:extLst>
              <a:ext uri="{FF2B5EF4-FFF2-40B4-BE49-F238E27FC236}">
                <a16:creationId xmlns:a16="http://schemas.microsoft.com/office/drawing/2014/main" id="{6FC476D5-729C-CEF1-C164-196805016A85}"/>
              </a:ext>
            </a:extLst>
          </p:cNvPr>
          <p:cNvSpPr/>
          <p:nvPr/>
        </p:nvSpPr>
        <p:spPr>
          <a:xfrm>
            <a:off x="6168178" y="4187205"/>
            <a:ext cx="2169994" cy="178444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CH" b="1" dirty="0">
                <a:latin typeface="Helvetica" pitchFamily="2" charset="0"/>
              </a:rPr>
              <a:t>QUALITY</a:t>
            </a:r>
          </a:p>
          <a:p>
            <a:pPr algn="ctr"/>
            <a:r>
              <a:rPr lang="en-CH" dirty="0">
                <a:latin typeface="Helvetica" pitchFamily="2" charset="0"/>
              </a:rPr>
              <a:t>= What is in there?</a:t>
            </a:r>
          </a:p>
          <a:p>
            <a:pPr algn="ctr"/>
            <a:r>
              <a:rPr lang="en-GB" dirty="0">
                <a:latin typeface="Helvetica" pitchFamily="2" charset="0"/>
              </a:rPr>
              <a:t>W</a:t>
            </a:r>
            <a:r>
              <a:rPr lang="en-CH" dirty="0">
                <a:latin typeface="Helvetica" pitchFamily="2" charset="0"/>
              </a:rPr>
              <a:t>hich species</a:t>
            </a:r>
          </a:p>
        </p:txBody>
      </p:sp>
      <p:sp>
        <p:nvSpPr>
          <p:cNvPr id="10" name="Rounded Rectangle 9">
            <a:extLst>
              <a:ext uri="{FF2B5EF4-FFF2-40B4-BE49-F238E27FC236}">
                <a16:creationId xmlns:a16="http://schemas.microsoft.com/office/drawing/2014/main" id="{E9830691-2877-8DC6-3DA1-FB43E50018FD}"/>
              </a:ext>
            </a:extLst>
          </p:cNvPr>
          <p:cNvSpPr/>
          <p:nvPr/>
        </p:nvSpPr>
        <p:spPr>
          <a:xfrm>
            <a:off x="9177427" y="4187204"/>
            <a:ext cx="2169994" cy="178444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CH" b="1" dirty="0">
                <a:latin typeface="Helvetica" pitchFamily="2" charset="0"/>
              </a:rPr>
              <a:t>QUANTITY</a:t>
            </a:r>
          </a:p>
          <a:p>
            <a:pPr algn="ctr"/>
            <a:r>
              <a:rPr lang="en-CH" dirty="0">
                <a:latin typeface="Helvetica" pitchFamily="2" charset="0"/>
              </a:rPr>
              <a:t>= How many?</a:t>
            </a:r>
          </a:p>
          <a:p>
            <a:pPr algn="ctr"/>
            <a:r>
              <a:rPr lang="en-US" dirty="0">
                <a:latin typeface="Helvetica" pitchFamily="2" charset="0"/>
              </a:rPr>
              <a:t>How many species? In which abundance?</a:t>
            </a:r>
            <a:endParaRPr lang="en-CH" dirty="0">
              <a:latin typeface="Helvetica" pitchFamily="2" charset="0"/>
            </a:endParaRPr>
          </a:p>
        </p:txBody>
      </p:sp>
    </p:spTree>
    <p:extLst>
      <p:ext uri="{BB962C8B-B14F-4D97-AF65-F5344CB8AC3E}">
        <p14:creationId xmlns:p14="http://schemas.microsoft.com/office/powerpoint/2010/main" val="103456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0084-0B13-5A05-A927-80606D3480C6}"/>
              </a:ext>
            </a:extLst>
          </p:cNvPr>
          <p:cNvSpPr>
            <a:spLocks noGrp="1"/>
          </p:cNvSpPr>
          <p:nvPr>
            <p:ph type="title"/>
          </p:nvPr>
        </p:nvSpPr>
        <p:spPr/>
        <p:txBody>
          <a:bodyPr/>
          <a:lstStyle/>
          <a:p>
            <a:r>
              <a:rPr lang="en-CH" dirty="0"/>
              <a:t>Background: community ecology</a:t>
            </a:r>
          </a:p>
        </p:txBody>
      </p:sp>
      <p:pic>
        <p:nvPicPr>
          <p:cNvPr id="13" name="Content Placeholder 12" descr="A black silhouette of a giraffe&#10;&#10;Description automatically generated with medium confidence">
            <a:extLst>
              <a:ext uri="{FF2B5EF4-FFF2-40B4-BE49-F238E27FC236}">
                <a16:creationId xmlns:a16="http://schemas.microsoft.com/office/drawing/2014/main" id="{EF4D97E9-A6C9-770F-AD2B-AAA18CD3CA20}"/>
              </a:ext>
            </a:extLst>
          </p:cNvPr>
          <p:cNvPicPr>
            <a:picLocks noGrp="1" noChangeAspect="1"/>
          </p:cNvPicPr>
          <p:nvPr>
            <p:ph idx="1"/>
          </p:nvPr>
        </p:nvPicPr>
        <p:blipFill>
          <a:blip r:embed="rId3"/>
          <a:stretch>
            <a:fillRect/>
          </a:stretch>
        </p:blipFill>
        <p:spPr>
          <a:xfrm>
            <a:off x="4777086" y="1495209"/>
            <a:ext cx="2082800" cy="1917700"/>
          </a:xfrm>
        </p:spPr>
      </p:pic>
      <p:pic>
        <p:nvPicPr>
          <p:cNvPr id="19" name="Picture 18" descr="A silhouette of a person&#10;&#10;Description automatically generated with medium confidence">
            <a:extLst>
              <a:ext uri="{FF2B5EF4-FFF2-40B4-BE49-F238E27FC236}">
                <a16:creationId xmlns:a16="http://schemas.microsoft.com/office/drawing/2014/main" id="{6106BA59-6A5A-2406-FA49-2FE1B8C6B704}"/>
              </a:ext>
            </a:extLst>
          </p:cNvPr>
          <p:cNvPicPr>
            <a:picLocks noChangeAspect="1"/>
          </p:cNvPicPr>
          <p:nvPr/>
        </p:nvPicPr>
        <p:blipFill>
          <a:blip r:embed="rId4"/>
          <a:stretch>
            <a:fillRect/>
          </a:stretch>
        </p:blipFill>
        <p:spPr>
          <a:xfrm>
            <a:off x="8721865" y="1330109"/>
            <a:ext cx="1422400" cy="2082800"/>
          </a:xfrm>
          <a:prstGeom prst="rect">
            <a:avLst/>
          </a:prstGeom>
        </p:spPr>
      </p:pic>
      <p:pic>
        <p:nvPicPr>
          <p:cNvPr id="21" name="Picture 20" descr="Icon&#10;&#10;Description automatically generated">
            <a:extLst>
              <a:ext uri="{FF2B5EF4-FFF2-40B4-BE49-F238E27FC236}">
                <a16:creationId xmlns:a16="http://schemas.microsoft.com/office/drawing/2014/main" id="{4362E697-6488-E6E5-CD42-0B80A4480C05}"/>
              </a:ext>
            </a:extLst>
          </p:cNvPr>
          <p:cNvPicPr>
            <a:picLocks noChangeAspect="1"/>
          </p:cNvPicPr>
          <p:nvPr/>
        </p:nvPicPr>
        <p:blipFill>
          <a:blip r:embed="rId5"/>
          <a:stretch>
            <a:fillRect/>
          </a:stretch>
        </p:blipFill>
        <p:spPr>
          <a:xfrm>
            <a:off x="1257757" y="1723809"/>
            <a:ext cx="2273300" cy="1689100"/>
          </a:xfrm>
          <a:prstGeom prst="rect">
            <a:avLst/>
          </a:prstGeom>
        </p:spPr>
      </p:pic>
      <p:pic>
        <p:nvPicPr>
          <p:cNvPr id="23" name="Picture 22" descr="Chart, scatter chart&#10;&#10;Description automatically generated">
            <a:extLst>
              <a:ext uri="{FF2B5EF4-FFF2-40B4-BE49-F238E27FC236}">
                <a16:creationId xmlns:a16="http://schemas.microsoft.com/office/drawing/2014/main" id="{AA61AB64-46B1-7053-12BA-58A6EA381B40}"/>
              </a:ext>
            </a:extLst>
          </p:cNvPr>
          <p:cNvPicPr>
            <a:picLocks noChangeAspect="1"/>
          </p:cNvPicPr>
          <p:nvPr/>
        </p:nvPicPr>
        <p:blipFill>
          <a:blip r:embed="rId6"/>
          <a:stretch>
            <a:fillRect/>
          </a:stretch>
        </p:blipFill>
        <p:spPr>
          <a:xfrm>
            <a:off x="1175207" y="3430480"/>
            <a:ext cx="2438400" cy="2501900"/>
          </a:xfrm>
          <a:prstGeom prst="rect">
            <a:avLst/>
          </a:prstGeom>
        </p:spPr>
      </p:pic>
      <p:pic>
        <p:nvPicPr>
          <p:cNvPr id="25" name="Picture 24">
            <a:extLst>
              <a:ext uri="{FF2B5EF4-FFF2-40B4-BE49-F238E27FC236}">
                <a16:creationId xmlns:a16="http://schemas.microsoft.com/office/drawing/2014/main" id="{6B4FB7F5-A499-2FD6-7F7B-226961C82D94}"/>
              </a:ext>
            </a:extLst>
          </p:cNvPr>
          <p:cNvPicPr>
            <a:picLocks noChangeAspect="1"/>
          </p:cNvPicPr>
          <p:nvPr/>
        </p:nvPicPr>
        <p:blipFill rotWithShape="1">
          <a:blip r:embed="rId7"/>
          <a:srcRect r="5552"/>
          <a:stretch/>
        </p:blipFill>
        <p:spPr>
          <a:xfrm>
            <a:off x="8023365" y="3322530"/>
            <a:ext cx="2662832" cy="2717800"/>
          </a:xfrm>
          <a:prstGeom prst="rect">
            <a:avLst/>
          </a:prstGeom>
        </p:spPr>
      </p:pic>
      <p:pic>
        <p:nvPicPr>
          <p:cNvPr id="27" name="Picture 26">
            <a:extLst>
              <a:ext uri="{FF2B5EF4-FFF2-40B4-BE49-F238E27FC236}">
                <a16:creationId xmlns:a16="http://schemas.microsoft.com/office/drawing/2014/main" id="{85784DE2-E183-A140-FFB6-706C87FDE499}"/>
              </a:ext>
            </a:extLst>
          </p:cNvPr>
          <p:cNvPicPr>
            <a:picLocks noChangeAspect="1"/>
          </p:cNvPicPr>
          <p:nvPr/>
        </p:nvPicPr>
        <p:blipFill>
          <a:blip r:embed="rId8"/>
          <a:stretch>
            <a:fillRect/>
          </a:stretch>
        </p:blipFill>
        <p:spPr>
          <a:xfrm>
            <a:off x="4434186" y="3405080"/>
            <a:ext cx="2768600" cy="2552700"/>
          </a:xfrm>
          <a:prstGeom prst="rect">
            <a:avLst/>
          </a:prstGeom>
        </p:spPr>
      </p:pic>
      <p:sp>
        <p:nvSpPr>
          <p:cNvPr id="3" name="TextBox 2">
            <a:extLst>
              <a:ext uri="{FF2B5EF4-FFF2-40B4-BE49-F238E27FC236}">
                <a16:creationId xmlns:a16="http://schemas.microsoft.com/office/drawing/2014/main" id="{7126792A-0D00-BEEF-F681-81DC9E6692B5}"/>
              </a:ext>
            </a:extLst>
          </p:cNvPr>
          <p:cNvSpPr txBox="1"/>
          <p:nvPr/>
        </p:nvSpPr>
        <p:spPr>
          <a:xfrm>
            <a:off x="369528" y="6123542"/>
            <a:ext cx="11322330" cy="369332"/>
          </a:xfrm>
          <a:prstGeom prst="rect">
            <a:avLst/>
          </a:prstGeom>
          <a:noFill/>
        </p:spPr>
        <p:txBody>
          <a:bodyPr wrap="none" rtlCol="0">
            <a:spAutoFit/>
          </a:bodyPr>
          <a:lstStyle/>
          <a:p>
            <a:r>
              <a:rPr lang="en-CH" b="1" i="1" dirty="0">
                <a:latin typeface="Helvetica" pitchFamily="2" charset="0"/>
              </a:rPr>
              <a:t>Community : </a:t>
            </a:r>
            <a:r>
              <a:rPr lang="en-CH" i="1" dirty="0">
                <a:latin typeface="Helvetica" pitchFamily="2" charset="0"/>
              </a:rPr>
              <a:t>a set of </a:t>
            </a:r>
            <a:r>
              <a:rPr lang="en-CH" b="1" i="1" dirty="0">
                <a:latin typeface="Helvetica" pitchFamily="2" charset="0"/>
              </a:rPr>
              <a:t>populations</a:t>
            </a:r>
            <a:r>
              <a:rPr lang="en-CH" i="1" dirty="0">
                <a:latin typeface="Helvetica" pitchFamily="2" charset="0"/>
              </a:rPr>
              <a:t> (= </a:t>
            </a:r>
            <a:r>
              <a:rPr lang="en-CH" b="1" i="1" dirty="0">
                <a:latin typeface="Helvetica" pitchFamily="2" charset="0"/>
              </a:rPr>
              <a:t>individuals</a:t>
            </a:r>
            <a:r>
              <a:rPr lang="en-CH" i="1" dirty="0">
                <a:latin typeface="Helvetica" pitchFamily="2" charset="0"/>
              </a:rPr>
              <a:t> from same species) coexisting in the same space and time</a:t>
            </a:r>
          </a:p>
        </p:txBody>
      </p:sp>
    </p:spTree>
    <p:extLst>
      <p:ext uri="{BB962C8B-B14F-4D97-AF65-F5344CB8AC3E}">
        <p14:creationId xmlns:p14="http://schemas.microsoft.com/office/powerpoint/2010/main" val="4289601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9259-15EB-55E5-0B6C-C0D897A6A07A}"/>
              </a:ext>
            </a:extLst>
          </p:cNvPr>
          <p:cNvSpPr>
            <a:spLocks noGrp="1"/>
          </p:cNvSpPr>
          <p:nvPr>
            <p:ph type="title"/>
          </p:nvPr>
        </p:nvSpPr>
        <p:spPr/>
        <p:txBody>
          <a:bodyPr/>
          <a:lstStyle/>
          <a:p>
            <a:r>
              <a:rPr lang="en-CH" dirty="0"/>
              <a:t>16S analyses overall workflow</a:t>
            </a:r>
          </a:p>
        </p:txBody>
      </p:sp>
      <p:pic>
        <p:nvPicPr>
          <p:cNvPr id="4" name="Picture 2">
            <a:extLst>
              <a:ext uri="{FF2B5EF4-FFF2-40B4-BE49-F238E27FC236}">
                <a16:creationId xmlns:a16="http://schemas.microsoft.com/office/drawing/2014/main" id="{D26F887D-FB88-4C26-BBF4-94057E569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007" y="1146896"/>
            <a:ext cx="7885985" cy="545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16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DDBF-F09E-B052-5658-D1638D1EAEF6}"/>
              </a:ext>
            </a:extLst>
          </p:cNvPr>
          <p:cNvSpPr>
            <a:spLocks noGrp="1"/>
          </p:cNvSpPr>
          <p:nvPr>
            <p:ph type="title"/>
          </p:nvPr>
        </p:nvSpPr>
        <p:spPr/>
        <p:txBody>
          <a:bodyPr/>
          <a:lstStyle/>
          <a:p>
            <a:r>
              <a:rPr lang="en-CH" dirty="0"/>
              <a:t>Exploring the data</a:t>
            </a:r>
          </a:p>
        </p:txBody>
      </p:sp>
      <p:sp>
        <p:nvSpPr>
          <p:cNvPr id="3" name="Content Placeholder 2">
            <a:extLst>
              <a:ext uri="{FF2B5EF4-FFF2-40B4-BE49-F238E27FC236}">
                <a16:creationId xmlns:a16="http://schemas.microsoft.com/office/drawing/2014/main" id="{ED6B9C2D-CF62-A80F-3868-F35DDCB959EC}"/>
              </a:ext>
            </a:extLst>
          </p:cNvPr>
          <p:cNvSpPr>
            <a:spLocks noGrp="1"/>
          </p:cNvSpPr>
          <p:nvPr>
            <p:ph idx="1"/>
          </p:nvPr>
        </p:nvSpPr>
        <p:spPr/>
        <p:txBody>
          <a:bodyPr/>
          <a:lstStyle/>
          <a:p>
            <a:pPr marL="0" indent="0">
              <a:buNone/>
            </a:pPr>
            <a:r>
              <a:rPr lang="en-CH" b="1" dirty="0"/>
              <a:t>Input data: the count table</a:t>
            </a:r>
          </a:p>
        </p:txBody>
      </p:sp>
      <p:graphicFrame>
        <p:nvGraphicFramePr>
          <p:cNvPr id="4" name="Table 4">
            <a:extLst>
              <a:ext uri="{FF2B5EF4-FFF2-40B4-BE49-F238E27FC236}">
                <a16:creationId xmlns:a16="http://schemas.microsoft.com/office/drawing/2014/main" id="{E2F3C227-454F-6321-3922-1FEF29E9D943}"/>
              </a:ext>
            </a:extLst>
          </p:cNvPr>
          <p:cNvGraphicFramePr>
            <a:graphicFrameLocks noGrp="1"/>
          </p:cNvGraphicFramePr>
          <p:nvPr>
            <p:extLst>
              <p:ext uri="{D42A27DB-BD31-4B8C-83A1-F6EECF244321}">
                <p14:modId xmlns:p14="http://schemas.microsoft.com/office/powerpoint/2010/main" val="2873500350"/>
              </p:ext>
            </p:extLst>
          </p:nvPr>
        </p:nvGraphicFramePr>
        <p:xfrm>
          <a:off x="4804764" y="3574116"/>
          <a:ext cx="2582472" cy="2807241"/>
        </p:xfrm>
        <a:graphic>
          <a:graphicData uri="http://schemas.openxmlformats.org/drawingml/2006/table">
            <a:tbl>
              <a:tblPr firstRow="1" bandRow="1">
                <a:tableStyleId>{5940675A-B579-460E-94D1-54222C63F5DA}</a:tableStyleId>
              </a:tblPr>
              <a:tblGrid>
                <a:gridCol w="860824">
                  <a:extLst>
                    <a:ext uri="{9D8B030D-6E8A-4147-A177-3AD203B41FA5}">
                      <a16:colId xmlns:a16="http://schemas.microsoft.com/office/drawing/2014/main" val="1005006508"/>
                    </a:ext>
                  </a:extLst>
                </a:gridCol>
                <a:gridCol w="860824">
                  <a:extLst>
                    <a:ext uri="{9D8B030D-6E8A-4147-A177-3AD203B41FA5}">
                      <a16:colId xmlns:a16="http://schemas.microsoft.com/office/drawing/2014/main" val="1079401809"/>
                    </a:ext>
                  </a:extLst>
                </a:gridCol>
                <a:gridCol w="860824">
                  <a:extLst>
                    <a:ext uri="{9D8B030D-6E8A-4147-A177-3AD203B41FA5}">
                      <a16:colId xmlns:a16="http://schemas.microsoft.com/office/drawing/2014/main" val="337967351"/>
                    </a:ext>
                  </a:extLst>
                </a:gridCol>
              </a:tblGrid>
              <a:tr h="935747">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100</a:t>
                      </a:r>
                    </a:p>
                  </a:txBody>
                  <a:tcPr anchor="ctr"/>
                </a:tc>
                <a:extLst>
                  <a:ext uri="{0D108BD9-81ED-4DB2-BD59-A6C34878D82A}">
                    <a16:rowId xmlns:a16="http://schemas.microsoft.com/office/drawing/2014/main" val="2218474996"/>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50</a:t>
                      </a:r>
                    </a:p>
                  </a:txBody>
                  <a:tcPr anchor="ctr"/>
                </a:tc>
                <a:tc>
                  <a:txBody>
                    <a:bodyPr/>
                    <a:lstStyle/>
                    <a:p>
                      <a:pPr algn="ctr"/>
                      <a:r>
                        <a:rPr lang="en-CH" dirty="0">
                          <a:latin typeface="Helvetica" pitchFamily="2" charset="0"/>
                        </a:rPr>
                        <a:t>200</a:t>
                      </a:r>
                    </a:p>
                  </a:txBody>
                  <a:tcPr anchor="ctr"/>
                </a:tc>
                <a:extLst>
                  <a:ext uri="{0D108BD9-81ED-4DB2-BD59-A6C34878D82A}">
                    <a16:rowId xmlns:a16="http://schemas.microsoft.com/office/drawing/2014/main" val="1152887508"/>
                  </a:ext>
                </a:extLst>
              </a:tr>
              <a:tr h="935747">
                <a:tc>
                  <a:txBody>
                    <a:bodyPr/>
                    <a:lstStyle/>
                    <a:p>
                      <a:pPr algn="ctr"/>
                      <a:r>
                        <a:rPr lang="en-CH" dirty="0">
                          <a:latin typeface="Helvetica" pitchFamily="2" charset="0"/>
                        </a:rPr>
                        <a:t>100</a:t>
                      </a:r>
                    </a:p>
                  </a:txBody>
                  <a:tcPr anchor="ctr"/>
                </a:tc>
                <a:tc>
                  <a:txBody>
                    <a:bodyPr/>
                    <a:lstStyle/>
                    <a:p>
                      <a:pPr algn="ctr"/>
                      <a:r>
                        <a:rPr lang="en-CH" dirty="0">
                          <a:latin typeface="Helvetica" pitchFamily="2" charset="0"/>
                        </a:rPr>
                        <a:t>0</a:t>
                      </a:r>
                    </a:p>
                  </a:txBody>
                  <a:tcPr anchor="ctr"/>
                </a:tc>
                <a:tc>
                  <a:txBody>
                    <a:bodyPr/>
                    <a:lstStyle/>
                    <a:p>
                      <a:pPr algn="ctr"/>
                      <a:r>
                        <a:rPr lang="en-CH" dirty="0">
                          <a:latin typeface="Helvetica" pitchFamily="2" charset="0"/>
                        </a:rPr>
                        <a:t>5</a:t>
                      </a:r>
                    </a:p>
                  </a:txBody>
                  <a:tcPr anchor="ctr"/>
                </a:tc>
                <a:extLst>
                  <a:ext uri="{0D108BD9-81ED-4DB2-BD59-A6C34878D82A}">
                    <a16:rowId xmlns:a16="http://schemas.microsoft.com/office/drawing/2014/main" val="3106792869"/>
                  </a:ext>
                </a:extLst>
              </a:tr>
            </a:tbl>
          </a:graphicData>
        </a:graphic>
      </p:graphicFrame>
      <p:pic>
        <p:nvPicPr>
          <p:cNvPr id="5" name="Content Placeholder 12" descr="A black silhouette of a giraffe&#10;&#10;Description automatically generated with medium confidence">
            <a:extLst>
              <a:ext uri="{FF2B5EF4-FFF2-40B4-BE49-F238E27FC236}">
                <a16:creationId xmlns:a16="http://schemas.microsoft.com/office/drawing/2014/main" id="{3A1F52CD-7A73-2F7F-1DA7-858AB1E65A67}"/>
              </a:ext>
            </a:extLst>
          </p:cNvPr>
          <p:cNvPicPr>
            <a:picLocks noChangeAspect="1"/>
          </p:cNvPicPr>
          <p:nvPr/>
        </p:nvPicPr>
        <p:blipFill>
          <a:blip r:embed="rId2"/>
          <a:stretch>
            <a:fillRect/>
          </a:stretch>
        </p:blipFill>
        <p:spPr>
          <a:xfrm>
            <a:off x="3331667" y="4742376"/>
            <a:ext cx="890833" cy="820218"/>
          </a:xfrm>
          <a:prstGeom prst="rect">
            <a:avLst/>
          </a:prstGeom>
        </p:spPr>
      </p:pic>
      <p:pic>
        <p:nvPicPr>
          <p:cNvPr id="6" name="Picture 5" descr="A silhouette of a person&#10;&#10;Description automatically generated with medium confidence">
            <a:extLst>
              <a:ext uri="{FF2B5EF4-FFF2-40B4-BE49-F238E27FC236}">
                <a16:creationId xmlns:a16="http://schemas.microsoft.com/office/drawing/2014/main" id="{ADDAEB6D-EEDE-4C98-804B-4F064999A80F}"/>
              </a:ext>
            </a:extLst>
          </p:cNvPr>
          <p:cNvPicPr>
            <a:picLocks noChangeAspect="1"/>
          </p:cNvPicPr>
          <p:nvPr/>
        </p:nvPicPr>
        <p:blipFill>
          <a:blip r:embed="rId3"/>
          <a:stretch>
            <a:fillRect/>
          </a:stretch>
        </p:blipFill>
        <p:spPr>
          <a:xfrm>
            <a:off x="3387988" y="3574116"/>
            <a:ext cx="778189" cy="1139490"/>
          </a:xfrm>
          <a:prstGeom prst="rect">
            <a:avLst/>
          </a:prstGeom>
        </p:spPr>
      </p:pic>
      <p:pic>
        <p:nvPicPr>
          <p:cNvPr id="7" name="Picture 6" descr="Icon&#10;&#10;Description automatically generated">
            <a:extLst>
              <a:ext uri="{FF2B5EF4-FFF2-40B4-BE49-F238E27FC236}">
                <a16:creationId xmlns:a16="http://schemas.microsoft.com/office/drawing/2014/main" id="{B99FC803-2FBC-EAF6-87CC-4B4264B2C1DF}"/>
              </a:ext>
            </a:extLst>
          </p:cNvPr>
          <p:cNvPicPr>
            <a:picLocks noChangeAspect="1"/>
          </p:cNvPicPr>
          <p:nvPr/>
        </p:nvPicPr>
        <p:blipFill>
          <a:blip r:embed="rId4"/>
          <a:stretch>
            <a:fillRect/>
          </a:stretch>
        </p:blipFill>
        <p:spPr>
          <a:xfrm>
            <a:off x="3331667" y="5591364"/>
            <a:ext cx="788792" cy="586086"/>
          </a:xfrm>
          <a:prstGeom prst="rect">
            <a:avLst/>
          </a:prstGeom>
        </p:spPr>
      </p:pic>
      <p:pic>
        <p:nvPicPr>
          <p:cNvPr id="12" name="Picture 11">
            <a:extLst>
              <a:ext uri="{FF2B5EF4-FFF2-40B4-BE49-F238E27FC236}">
                <a16:creationId xmlns:a16="http://schemas.microsoft.com/office/drawing/2014/main" id="{A9351AD4-605A-BC8D-1CB2-86D5AC6442B1}"/>
              </a:ext>
            </a:extLst>
          </p:cNvPr>
          <p:cNvPicPr>
            <a:picLocks noChangeAspect="1"/>
          </p:cNvPicPr>
          <p:nvPr/>
        </p:nvPicPr>
        <p:blipFill>
          <a:blip r:embed="rId5"/>
          <a:stretch>
            <a:fillRect/>
          </a:stretch>
        </p:blipFill>
        <p:spPr>
          <a:xfrm>
            <a:off x="5759286" y="2882946"/>
            <a:ext cx="673427" cy="415940"/>
          </a:xfrm>
          <a:prstGeom prst="rect">
            <a:avLst/>
          </a:prstGeom>
        </p:spPr>
      </p:pic>
      <p:pic>
        <p:nvPicPr>
          <p:cNvPr id="14" name="Picture 13" descr="Icon&#10;&#10;Description automatically generated">
            <a:extLst>
              <a:ext uri="{FF2B5EF4-FFF2-40B4-BE49-F238E27FC236}">
                <a16:creationId xmlns:a16="http://schemas.microsoft.com/office/drawing/2014/main" id="{6F1E7701-D6A0-BD51-F57D-4D9C6B9531D6}"/>
              </a:ext>
            </a:extLst>
          </p:cNvPr>
          <p:cNvPicPr>
            <a:picLocks noChangeAspect="1"/>
          </p:cNvPicPr>
          <p:nvPr/>
        </p:nvPicPr>
        <p:blipFill>
          <a:blip r:embed="rId6"/>
          <a:stretch>
            <a:fillRect/>
          </a:stretch>
        </p:blipFill>
        <p:spPr>
          <a:xfrm>
            <a:off x="6595514" y="2805233"/>
            <a:ext cx="881395" cy="564489"/>
          </a:xfrm>
          <a:prstGeom prst="rect">
            <a:avLst/>
          </a:prstGeom>
        </p:spPr>
      </p:pic>
      <p:pic>
        <p:nvPicPr>
          <p:cNvPr id="16" name="Picture 15" descr="A picture containing icon&#10;&#10;Description automatically generated">
            <a:extLst>
              <a:ext uri="{FF2B5EF4-FFF2-40B4-BE49-F238E27FC236}">
                <a16:creationId xmlns:a16="http://schemas.microsoft.com/office/drawing/2014/main" id="{533EA815-878B-ADA0-80D7-B49B1027C451}"/>
              </a:ext>
            </a:extLst>
          </p:cNvPr>
          <p:cNvPicPr>
            <a:picLocks noChangeAspect="1"/>
          </p:cNvPicPr>
          <p:nvPr/>
        </p:nvPicPr>
        <p:blipFill>
          <a:blip r:embed="rId7"/>
          <a:stretch>
            <a:fillRect/>
          </a:stretch>
        </p:blipFill>
        <p:spPr>
          <a:xfrm rot="3646621">
            <a:off x="4534481" y="2759840"/>
            <a:ext cx="1063110" cy="333524"/>
          </a:xfrm>
          <a:prstGeom prst="rect">
            <a:avLst/>
          </a:prstGeom>
        </p:spPr>
      </p:pic>
      <p:sp>
        <p:nvSpPr>
          <p:cNvPr id="17" name="Right Brace 16">
            <a:extLst>
              <a:ext uri="{FF2B5EF4-FFF2-40B4-BE49-F238E27FC236}">
                <a16:creationId xmlns:a16="http://schemas.microsoft.com/office/drawing/2014/main" id="{F96DAB84-233A-4F89-EADC-679FD2698D5E}"/>
              </a:ext>
            </a:extLst>
          </p:cNvPr>
          <p:cNvSpPr/>
          <p:nvPr/>
        </p:nvSpPr>
        <p:spPr>
          <a:xfrm rot="10800000">
            <a:off x="2610552" y="3574114"/>
            <a:ext cx="464024" cy="2807241"/>
          </a:xfrm>
          <a:prstGeom prst="rightBrace">
            <a:avLst>
              <a:gd name="adj1" fmla="val 49509"/>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18" name="Right Brace 17">
            <a:extLst>
              <a:ext uri="{FF2B5EF4-FFF2-40B4-BE49-F238E27FC236}">
                <a16:creationId xmlns:a16="http://schemas.microsoft.com/office/drawing/2014/main" id="{CE397CAB-66AB-40B4-8941-0F3FC63093FD}"/>
              </a:ext>
            </a:extLst>
          </p:cNvPr>
          <p:cNvSpPr/>
          <p:nvPr/>
        </p:nvSpPr>
        <p:spPr>
          <a:xfrm rot="16200000">
            <a:off x="5908826" y="672015"/>
            <a:ext cx="464024" cy="2672148"/>
          </a:xfrm>
          <a:prstGeom prst="rightBrace">
            <a:avLst>
              <a:gd name="adj1" fmla="val 49509"/>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19" name="TextBox 18">
            <a:extLst>
              <a:ext uri="{FF2B5EF4-FFF2-40B4-BE49-F238E27FC236}">
                <a16:creationId xmlns:a16="http://schemas.microsoft.com/office/drawing/2014/main" id="{86DC0BD1-EFA7-C115-F8C9-BED84876A95B}"/>
              </a:ext>
            </a:extLst>
          </p:cNvPr>
          <p:cNvSpPr txBox="1"/>
          <p:nvPr/>
        </p:nvSpPr>
        <p:spPr>
          <a:xfrm>
            <a:off x="5743999" y="1310938"/>
            <a:ext cx="796052" cy="369332"/>
          </a:xfrm>
          <a:prstGeom prst="rect">
            <a:avLst/>
          </a:prstGeom>
          <a:noFill/>
        </p:spPr>
        <p:txBody>
          <a:bodyPr wrap="none" rtlCol="0">
            <a:spAutoFit/>
          </a:bodyPr>
          <a:lstStyle/>
          <a:p>
            <a:r>
              <a:rPr lang="en-CH" b="1" dirty="0">
                <a:solidFill>
                  <a:schemeClr val="accent4"/>
                </a:solidFill>
                <a:latin typeface="Helvetica" pitchFamily="2" charset="0"/>
              </a:rPr>
              <a:t>TAXA</a:t>
            </a:r>
          </a:p>
        </p:txBody>
      </p:sp>
      <p:sp>
        <p:nvSpPr>
          <p:cNvPr id="20" name="TextBox 19">
            <a:extLst>
              <a:ext uri="{FF2B5EF4-FFF2-40B4-BE49-F238E27FC236}">
                <a16:creationId xmlns:a16="http://schemas.microsoft.com/office/drawing/2014/main" id="{676A0A47-1E9C-66DB-1C49-B958A2EBD592}"/>
              </a:ext>
            </a:extLst>
          </p:cNvPr>
          <p:cNvSpPr txBox="1"/>
          <p:nvPr/>
        </p:nvSpPr>
        <p:spPr>
          <a:xfrm>
            <a:off x="811630" y="3915905"/>
            <a:ext cx="1993303" cy="369332"/>
          </a:xfrm>
          <a:prstGeom prst="rect">
            <a:avLst/>
          </a:prstGeom>
          <a:noFill/>
        </p:spPr>
        <p:txBody>
          <a:bodyPr wrap="none" rtlCol="0">
            <a:spAutoFit/>
          </a:bodyPr>
          <a:lstStyle/>
          <a:p>
            <a:r>
              <a:rPr lang="en-CH" b="1" dirty="0">
                <a:solidFill>
                  <a:schemeClr val="accent4"/>
                </a:solidFill>
                <a:latin typeface="Helvetica" pitchFamily="2" charset="0"/>
              </a:rPr>
              <a:t>OBSERVATIONS</a:t>
            </a:r>
          </a:p>
        </p:txBody>
      </p:sp>
      <p:sp>
        <p:nvSpPr>
          <p:cNvPr id="21" name="TextBox 20">
            <a:extLst>
              <a:ext uri="{FF2B5EF4-FFF2-40B4-BE49-F238E27FC236}">
                <a16:creationId xmlns:a16="http://schemas.microsoft.com/office/drawing/2014/main" id="{8EE5FF9D-A7AF-6013-87E2-F30B71DED256}"/>
              </a:ext>
            </a:extLst>
          </p:cNvPr>
          <p:cNvSpPr txBox="1"/>
          <p:nvPr/>
        </p:nvSpPr>
        <p:spPr>
          <a:xfrm>
            <a:off x="7925500" y="3867062"/>
            <a:ext cx="1159292" cy="369332"/>
          </a:xfrm>
          <a:prstGeom prst="rect">
            <a:avLst/>
          </a:prstGeom>
          <a:noFill/>
        </p:spPr>
        <p:txBody>
          <a:bodyPr wrap="none" rtlCol="0">
            <a:spAutoFit/>
          </a:bodyPr>
          <a:lstStyle/>
          <a:p>
            <a:r>
              <a:rPr lang="en-CH" b="1" dirty="0">
                <a:solidFill>
                  <a:schemeClr val="accent4"/>
                </a:solidFill>
                <a:latin typeface="Helvetica" pitchFamily="2" charset="0"/>
              </a:rPr>
              <a:t>COUNTS</a:t>
            </a:r>
          </a:p>
        </p:txBody>
      </p:sp>
      <p:sp>
        <p:nvSpPr>
          <p:cNvPr id="22" name="TextBox 21">
            <a:extLst>
              <a:ext uri="{FF2B5EF4-FFF2-40B4-BE49-F238E27FC236}">
                <a16:creationId xmlns:a16="http://schemas.microsoft.com/office/drawing/2014/main" id="{7FD5A79F-A56D-7A12-6B16-A618AD2F085E}"/>
              </a:ext>
            </a:extLst>
          </p:cNvPr>
          <p:cNvSpPr txBox="1"/>
          <p:nvPr/>
        </p:nvSpPr>
        <p:spPr>
          <a:xfrm>
            <a:off x="7736736" y="4285237"/>
            <a:ext cx="1633781" cy="1754326"/>
          </a:xfrm>
          <a:prstGeom prst="rect">
            <a:avLst/>
          </a:prstGeom>
          <a:noFill/>
        </p:spPr>
        <p:txBody>
          <a:bodyPr wrap="none" rtlCol="0">
            <a:spAutoFit/>
          </a:bodyPr>
          <a:lstStyle/>
          <a:p>
            <a:pPr algn="ctr"/>
            <a:r>
              <a:rPr lang="en-CH" i="1" dirty="0">
                <a:latin typeface="Helvetica" pitchFamily="2" charset="0"/>
              </a:rPr>
              <a:t>Individuals,</a:t>
            </a:r>
          </a:p>
          <a:p>
            <a:pPr algn="ctr"/>
            <a:r>
              <a:rPr lang="en-CH" i="1" dirty="0">
                <a:latin typeface="Helvetica" pitchFamily="2" charset="0"/>
              </a:rPr>
              <a:t>Cells,</a:t>
            </a:r>
          </a:p>
          <a:p>
            <a:pPr algn="ctr"/>
            <a:r>
              <a:rPr lang="en-CH" i="1" dirty="0">
                <a:latin typeface="Helvetica" pitchFamily="2" charset="0"/>
              </a:rPr>
              <a:t>Reads,</a:t>
            </a:r>
          </a:p>
          <a:p>
            <a:pPr algn="ctr"/>
            <a:r>
              <a:rPr lang="en-CH" i="1" dirty="0">
                <a:latin typeface="Helvetica" pitchFamily="2" charset="0"/>
              </a:rPr>
              <a:t>Fluorescence,</a:t>
            </a:r>
          </a:p>
          <a:p>
            <a:pPr algn="ctr"/>
            <a:r>
              <a:rPr lang="en-CH" i="1" dirty="0">
                <a:latin typeface="Helvetica" pitchFamily="2" charset="0"/>
              </a:rPr>
              <a:t>Biomass,</a:t>
            </a:r>
          </a:p>
          <a:p>
            <a:pPr algn="ctr"/>
            <a:r>
              <a:rPr lang="en-CH" i="1" dirty="0">
                <a:latin typeface="Helvetica" pitchFamily="2" charset="0"/>
              </a:rPr>
              <a:t>Proportions</a:t>
            </a:r>
          </a:p>
        </p:txBody>
      </p:sp>
      <p:sp>
        <p:nvSpPr>
          <p:cNvPr id="23" name="TextBox 22">
            <a:extLst>
              <a:ext uri="{FF2B5EF4-FFF2-40B4-BE49-F238E27FC236}">
                <a16:creationId xmlns:a16="http://schemas.microsoft.com/office/drawing/2014/main" id="{7FF73E2E-1A17-AE3A-F772-B6FAE2EB5F98}"/>
              </a:ext>
            </a:extLst>
          </p:cNvPr>
          <p:cNvSpPr txBox="1"/>
          <p:nvPr/>
        </p:nvSpPr>
        <p:spPr>
          <a:xfrm>
            <a:off x="6779785" y="1338073"/>
            <a:ext cx="3275448" cy="369332"/>
          </a:xfrm>
          <a:prstGeom prst="rect">
            <a:avLst/>
          </a:prstGeom>
          <a:noFill/>
        </p:spPr>
        <p:txBody>
          <a:bodyPr wrap="none" rtlCol="0">
            <a:spAutoFit/>
          </a:bodyPr>
          <a:lstStyle/>
          <a:p>
            <a:pPr algn="ctr"/>
            <a:r>
              <a:rPr lang="en-CH" i="1" dirty="0">
                <a:latin typeface="Helvetica" pitchFamily="2" charset="0"/>
              </a:rPr>
              <a:t>OTUs, ASVs, Strains, Species</a:t>
            </a:r>
          </a:p>
        </p:txBody>
      </p:sp>
      <p:sp>
        <p:nvSpPr>
          <p:cNvPr id="25" name="TextBox 24">
            <a:extLst>
              <a:ext uri="{FF2B5EF4-FFF2-40B4-BE49-F238E27FC236}">
                <a16:creationId xmlns:a16="http://schemas.microsoft.com/office/drawing/2014/main" id="{F3C8E3EA-C351-62FE-91D9-8CB6B65E67C1}"/>
              </a:ext>
            </a:extLst>
          </p:cNvPr>
          <p:cNvSpPr txBox="1"/>
          <p:nvPr/>
        </p:nvSpPr>
        <p:spPr>
          <a:xfrm>
            <a:off x="1161703" y="4430021"/>
            <a:ext cx="1210588" cy="1200329"/>
          </a:xfrm>
          <a:prstGeom prst="rect">
            <a:avLst/>
          </a:prstGeom>
          <a:noFill/>
        </p:spPr>
        <p:txBody>
          <a:bodyPr wrap="none" rtlCol="0">
            <a:spAutoFit/>
          </a:bodyPr>
          <a:lstStyle/>
          <a:p>
            <a:pPr algn="ctr"/>
            <a:r>
              <a:rPr lang="en-CH" i="1" dirty="0">
                <a:latin typeface="Helvetica" pitchFamily="2" charset="0"/>
              </a:rPr>
              <a:t>Sites, </a:t>
            </a:r>
          </a:p>
          <a:p>
            <a:pPr algn="ctr"/>
            <a:r>
              <a:rPr lang="en-CH" i="1" dirty="0">
                <a:latin typeface="Helvetica" pitchFamily="2" charset="0"/>
              </a:rPr>
              <a:t>Samples, </a:t>
            </a:r>
          </a:p>
          <a:p>
            <a:pPr algn="ctr"/>
            <a:r>
              <a:rPr lang="en-CH" i="1" dirty="0">
                <a:latin typeface="Helvetica" pitchFamily="2" charset="0"/>
              </a:rPr>
              <a:t>Regions, </a:t>
            </a:r>
          </a:p>
          <a:p>
            <a:pPr algn="ctr"/>
            <a:r>
              <a:rPr lang="en-CH" i="1" dirty="0">
                <a:latin typeface="Helvetica" pitchFamily="2" charset="0"/>
              </a:rPr>
              <a:t>Hosts</a:t>
            </a:r>
          </a:p>
        </p:txBody>
      </p:sp>
    </p:spTree>
    <p:extLst>
      <p:ext uri="{BB962C8B-B14F-4D97-AF65-F5344CB8AC3E}">
        <p14:creationId xmlns:p14="http://schemas.microsoft.com/office/powerpoint/2010/main" val="1390934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2E1E-C847-03B7-DEE8-9E83B1F2D92E}"/>
              </a:ext>
            </a:extLst>
          </p:cNvPr>
          <p:cNvSpPr>
            <a:spLocks noGrp="1"/>
          </p:cNvSpPr>
          <p:nvPr>
            <p:ph type="title"/>
          </p:nvPr>
        </p:nvSpPr>
        <p:spPr/>
        <p:txBody>
          <a:bodyPr/>
          <a:lstStyle/>
          <a:p>
            <a:r>
              <a:rPr lang="en-CH" dirty="0"/>
              <a:t>Exploring the data</a:t>
            </a:r>
          </a:p>
        </p:txBody>
      </p:sp>
      <p:sp>
        <p:nvSpPr>
          <p:cNvPr id="3" name="Content Placeholder 2">
            <a:extLst>
              <a:ext uri="{FF2B5EF4-FFF2-40B4-BE49-F238E27FC236}">
                <a16:creationId xmlns:a16="http://schemas.microsoft.com/office/drawing/2014/main" id="{B5177674-A228-D600-0FCB-9CAEC5A26347}"/>
              </a:ext>
            </a:extLst>
          </p:cNvPr>
          <p:cNvSpPr>
            <a:spLocks noGrp="1"/>
          </p:cNvSpPr>
          <p:nvPr>
            <p:ph idx="1"/>
          </p:nvPr>
        </p:nvSpPr>
        <p:spPr/>
        <p:txBody>
          <a:bodyPr/>
          <a:lstStyle/>
          <a:p>
            <a:pPr marL="0" indent="0">
              <a:buNone/>
            </a:pPr>
            <a:r>
              <a:rPr lang="en-CH" b="1" dirty="0"/>
              <a:t>Absolute versus relative abundances</a:t>
            </a:r>
          </a:p>
          <a:p>
            <a:pPr marL="0" indent="0">
              <a:buNone/>
            </a:pPr>
            <a:endParaRPr lang="en-CH" b="1" dirty="0"/>
          </a:p>
          <a:p>
            <a:pPr marL="0" indent="0">
              <a:buNone/>
            </a:pPr>
            <a:endParaRPr lang="en-CH" b="1" dirty="0"/>
          </a:p>
          <a:p>
            <a:pPr marL="0" indent="0">
              <a:buNone/>
            </a:pPr>
            <a:endParaRPr lang="en-CH" b="1" dirty="0"/>
          </a:p>
          <a:p>
            <a:pPr marL="0" indent="0">
              <a:buNone/>
            </a:pPr>
            <a:endParaRPr lang="en-CH" b="1" dirty="0"/>
          </a:p>
          <a:p>
            <a:pPr marL="0" indent="0">
              <a:buNone/>
            </a:pPr>
            <a:endParaRPr lang="en-CH" b="1" dirty="0"/>
          </a:p>
          <a:p>
            <a:pPr marL="0" indent="0">
              <a:buNone/>
            </a:pPr>
            <a:r>
              <a:rPr lang="en-CH" dirty="0"/>
              <a:t>Normalize again with some measure of absolute abundance (qPCR, FlowCyto…)</a:t>
            </a:r>
          </a:p>
        </p:txBody>
      </p:sp>
      <p:pic>
        <p:nvPicPr>
          <p:cNvPr id="4" name="Content Placeholder 4" descr="A picture containing text, clipart&#10;&#10;Description automatically generated">
            <a:extLst>
              <a:ext uri="{FF2B5EF4-FFF2-40B4-BE49-F238E27FC236}">
                <a16:creationId xmlns:a16="http://schemas.microsoft.com/office/drawing/2014/main" id="{508C2515-209E-1222-2C41-5FA0492946B8}"/>
              </a:ext>
            </a:extLst>
          </p:cNvPr>
          <p:cNvPicPr>
            <a:picLocks noChangeAspect="1"/>
          </p:cNvPicPr>
          <p:nvPr/>
        </p:nvPicPr>
        <p:blipFill>
          <a:blip r:embed="rId3"/>
          <a:stretch>
            <a:fillRect/>
          </a:stretch>
        </p:blipFill>
        <p:spPr>
          <a:xfrm>
            <a:off x="3465820" y="1608465"/>
            <a:ext cx="5260359" cy="2114717"/>
          </a:xfrm>
          <a:prstGeom prst="rect">
            <a:avLst/>
          </a:prstGeom>
        </p:spPr>
      </p:pic>
      <p:grpSp>
        <p:nvGrpSpPr>
          <p:cNvPr id="9" name="Group 8">
            <a:extLst>
              <a:ext uri="{FF2B5EF4-FFF2-40B4-BE49-F238E27FC236}">
                <a16:creationId xmlns:a16="http://schemas.microsoft.com/office/drawing/2014/main" id="{FB9064A5-4123-720D-D6CF-266421D903A1}"/>
              </a:ext>
            </a:extLst>
          </p:cNvPr>
          <p:cNvGrpSpPr/>
          <p:nvPr/>
        </p:nvGrpSpPr>
        <p:grpSpPr>
          <a:xfrm>
            <a:off x="2190188" y="4743283"/>
            <a:ext cx="8072929" cy="2114717"/>
            <a:chOff x="724895" y="4207073"/>
            <a:chExt cx="8072929" cy="2114717"/>
          </a:xfrm>
        </p:grpSpPr>
        <p:pic>
          <p:nvPicPr>
            <p:cNvPr id="5" name="Content Placeholder 4" descr="A picture containing text, clipart&#10;&#10;Description automatically generated">
              <a:extLst>
                <a:ext uri="{FF2B5EF4-FFF2-40B4-BE49-F238E27FC236}">
                  <a16:creationId xmlns:a16="http://schemas.microsoft.com/office/drawing/2014/main" id="{544F53CD-446D-BE9D-364B-47F46919EE1A}"/>
                </a:ext>
              </a:extLst>
            </p:cNvPr>
            <p:cNvPicPr>
              <a:picLocks noChangeAspect="1"/>
            </p:cNvPicPr>
            <p:nvPr/>
          </p:nvPicPr>
          <p:blipFill>
            <a:blip r:embed="rId3"/>
            <a:stretch>
              <a:fillRect/>
            </a:stretch>
          </p:blipFill>
          <p:spPr>
            <a:xfrm>
              <a:off x="724895" y="4207073"/>
              <a:ext cx="5260359" cy="2114717"/>
            </a:xfrm>
            <a:prstGeom prst="rect">
              <a:avLst/>
            </a:prstGeom>
          </p:spPr>
        </p:pic>
        <p:pic>
          <p:nvPicPr>
            <p:cNvPr id="6" name="Content Placeholder 4" descr="A picture containing text, clipart&#10;&#10;Description automatically generated">
              <a:extLst>
                <a:ext uri="{FF2B5EF4-FFF2-40B4-BE49-F238E27FC236}">
                  <a16:creationId xmlns:a16="http://schemas.microsoft.com/office/drawing/2014/main" id="{A07E2F7D-A7B8-C2F9-BAA8-1DC7DBC1CBE9}"/>
                </a:ext>
              </a:extLst>
            </p:cNvPr>
            <p:cNvPicPr>
              <a:picLocks noChangeAspect="1"/>
            </p:cNvPicPr>
            <p:nvPr/>
          </p:nvPicPr>
          <p:blipFill rotWithShape="1">
            <a:blip r:embed="rId3"/>
            <a:srcRect l="39371" r="45581"/>
            <a:stretch/>
          </p:blipFill>
          <p:spPr>
            <a:xfrm>
              <a:off x="5794182" y="4207073"/>
              <a:ext cx="791570" cy="2114717"/>
            </a:xfrm>
            <a:prstGeom prst="rect">
              <a:avLst/>
            </a:prstGeom>
            <a:noFill/>
          </p:spPr>
        </p:pic>
        <p:pic>
          <p:nvPicPr>
            <p:cNvPr id="8" name="Picture 7" descr="Chart, bar chart&#10;&#10;Description automatically generated">
              <a:extLst>
                <a:ext uri="{FF2B5EF4-FFF2-40B4-BE49-F238E27FC236}">
                  <a16:creationId xmlns:a16="http://schemas.microsoft.com/office/drawing/2014/main" id="{44DCD1B0-715E-DF29-8EE1-03DEBAAEA769}"/>
                </a:ext>
              </a:extLst>
            </p:cNvPr>
            <p:cNvPicPr>
              <a:picLocks noChangeAspect="1"/>
            </p:cNvPicPr>
            <p:nvPr/>
          </p:nvPicPr>
          <p:blipFill>
            <a:blip r:embed="rId4"/>
            <a:stretch>
              <a:fillRect/>
            </a:stretch>
          </p:blipFill>
          <p:spPr>
            <a:xfrm>
              <a:off x="6888042" y="4207073"/>
              <a:ext cx="1909782" cy="1804172"/>
            </a:xfrm>
            <a:prstGeom prst="rect">
              <a:avLst/>
            </a:prstGeom>
          </p:spPr>
        </p:pic>
      </p:grpSp>
    </p:spTree>
    <p:extLst>
      <p:ext uri="{BB962C8B-B14F-4D97-AF65-F5344CB8AC3E}">
        <p14:creationId xmlns:p14="http://schemas.microsoft.com/office/powerpoint/2010/main" val="4654473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2196</TotalTime>
  <Words>2695</Words>
  <Application>Microsoft Macintosh PowerPoint</Application>
  <PresentationFormat>Widescreen</PresentationFormat>
  <Paragraphs>583</Paragraphs>
  <Slides>46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Cambria Math</vt:lpstr>
      <vt:lpstr>Helvetica</vt:lpstr>
      <vt:lpstr>Open Sans</vt:lpstr>
      <vt:lpstr>Söhne</vt:lpstr>
      <vt:lpstr>Wingdings</vt:lpstr>
      <vt:lpstr>Office Theme</vt:lpstr>
      <vt:lpstr>Sequence a genome (SAGE II)</vt:lpstr>
      <vt:lpstr>Analyzing bacterial communities diversity with 16S data </vt:lpstr>
      <vt:lpstr>Content</vt:lpstr>
      <vt:lpstr>Background: community ecology</vt:lpstr>
      <vt:lpstr>Background: community ecology</vt:lpstr>
      <vt:lpstr>Background: community ecology</vt:lpstr>
      <vt:lpstr>16S analyses overall workflow</vt:lpstr>
      <vt:lpstr>Exploring the data</vt:lpstr>
      <vt:lpstr>Exploring the data</vt:lpstr>
      <vt:lpstr>Exploring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Analyzing the data</vt:lpstr>
      <vt:lpstr>Our topic: water kefir microbiota</vt:lpstr>
      <vt:lpstr>Our topic: water kefir microbiota</vt:lpstr>
      <vt:lpstr>Our topic: water kefir microbiota</vt:lpstr>
      <vt:lpstr>Our topic: water kefir microbiota</vt:lpstr>
      <vt:lpstr>Diversity analyses in R</vt:lpstr>
      <vt:lpstr>Limits of 16S data analysis</vt:lpstr>
      <vt:lpstr>Limits of 16S data analysis</vt:lpstr>
      <vt:lpstr>Limits of 16S data analysis</vt:lpstr>
      <vt:lpstr>α-diversity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Jeanne Tamarelle</dc:creator>
  <cp:lastModifiedBy>Jeanne Tamarelle</cp:lastModifiedBy>
  <cp:revision>78</cp:revision>
  <dcterms:created xsi:type="dcterms:W3CDTF">2023-04-18T10:11:39Z</dcterms:created>
  <dcterms:modified xsi:type="dcterms:W3CDTF">2023-05-02T14:08:48Z</dcterms:modified>
</cp:coreProperties>
</file>